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v" ContentType="video/unknown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572" r:id="rId3"/>
    <p:sldId id="582" r:id="rId4"/>
    <p:sldId id="616" r:id="rId5"/>
    <p:sldId id="583" r:id="rId6"/>
    <p:sldId id="586" r:id="rId7"/>
    <p:sldId id="587" r:id="rId8"/>
    <p:sldId id="588" r:id="rId9"/>
    <p:sldId id="589" r:id="rId10"/>
    <p:sldId id="590" r:id="rId11"/>
    <p:sldId id="591" r:id="rId12"/>
    <p:sldId id="592" r:id="rId13"/>
    <p:sldId id="593" r:id="rId14"/>
    <p:sldId id="594" r:id="rId15"/>
    <p:sldId id="595" r:id="rId16"/>
    <p:sldId id="607" r:id="rId17"/>
    <p:sldId id="608" r:id="rId18"/>
    <p:sldId id="596" r:id="rId19"/>
    <p:sldId id="597" r:id="rId20"/>
    <p:sldId id="598" r:id="rId21"/>
    <p:sldId id="599" r:id="rId22"/>
    <p:sldId id="600" r:id="rId23"/>
    <p:sldId id="601" r:id="rId24"/>
    <p:sldId id="602" r:id="rId25"/>
    <p:sldId id="603" r:id="rId26"/>
    <p:sldId id="604" r:id="rId27"/>
    <p:sldId id="609" r:id="rId28"/>
    <p:sldId id="477" r:id="rId29"/>
    <p:sldId id="611" r:id="rId30"/>
    <p:sldId id="612" r:id="rId31"/>
    <p:sldId id="610" r:id="rId32"/>
    <p:sldId id="613" r:id="rId33"/>
    <p:sldId id="615" r:id="rId34"/>
    <p:sldId id="614" r:id="rId35"/>
  </p:sldIdLst>
  <p:sldSz cx="9144000" cy="6858000" type="screen4x3"/>
  <p:notesSz cx="7099300" cy="10234613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00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C3300"/>
    <a:srgbClr val="0000FF"/>
    <a:srgbClr val="FFFF00"/>
    <a:srgbClr val="996633"/>
    <a:srgbClr val="9900FF"/>
    <a:srgbClr val="005400"/>
    <a:srgbClr val="333333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69507" autoAdjust="0"/>
  </p:normalViewPr>
  <p:slideViewPr>
    <p:cSldViewPr snapToGrid="0">
      <p:cViewPr varScale="1">
        <p:scale>
          <a:sx n="89" d="100"/>
          <a:sy n="89" d="100"/>
        </p:scale>
        <p:origin x="2824" y="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-2268" y="-90"/>
      </p:cViewPr>
      <p:guideLst>
        <p:guide orient="horz" pos="3223"/>
        <p:guide pos="2236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12" Type="http://schemas.openxmlformats.org/officeDocument/2006/relationships/image" Target="../media/image12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  <a:ea typeface="宋体" charset="0"/>
                <a:cs typeface="宋体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>
                <a:latin typeface="Arial" charset="0"/>
                <a:ea typeface="宋体" charset="0"/>
                <a:cs typeface="宋体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04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  <a:ea typeface="宋体" charset="0"/>
                <a:cs typeface="宋体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04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/>
            </a:lvl1pPr>
          </a:lstStyle>
          <a:p>
            <a:pPr>
              <a:defRPr/>
            </a:pPr>
            <a:fld id="{3396FC0B-24C8-47EA-AD3C-9C239FF18E6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391342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0.png>
</file>

<file path=ppt/media/image21.jpe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  <a:ea typeface="宋体" charset="0"/>
                <a:cs typeface="宋体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>
                <a:latin typeface="Arial" charset="0"/>
                <a:ea typeface="宋体" charset="0"/>
                <a:cs typeface="宋体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24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  <a:ea typeface="宋体" charset="0"/>
                <a:cs typeface="宋体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24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/>
            </a:lvl1pPr>
          </a:lstStyle>
          <a:p>
            <a:pPr>
              <a:defRPr/>
            </a:pPr>
            <a:fld id="{65CCFDD7-B9DA-44D1-B85C-BD21CB5061D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435169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宋体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宋体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宋体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宋体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5D6E5DF-C305-4B89-8610-55BEFCEB6ABF}" type="slidenum">
              <a:rPr lang="en-US" altLang="zh-CN" sz="1300" smtClean="0"/>
              <a:pPr>
                <a:spcBef>
                  <a:spcPct val="0"/>
                </a:spcBef>
              </a:pPr>
              <a:t>1</a:t>
            </a:fld>
            <a:endParaRPr lang="en-US" altLang="zh-CN" sz="1300"/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70637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21507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TW" b="1"/>
              <a:t>Verilog </a:t>
            </a:r>
            <a:r>
              <a:rPr lang="zh-TW" altLang="en-US" b="1"/>
              <a:t>下划线：</a:t>
            </a:r>
            <a:r>
              <a:rPr lang="zh-TW" altLang="en-US"/>
              <a:t>用于区别开数字的表达式以提高程序的可读性。不能用在位宽和进制的地方，只能用在数字之间（数字前也不可以）。</a:t>
            </a:r>
            <a:r>
              <a:rPr lang="zh-CN" altLang="en-US"/>
              <a:t>编译时会被自动综合掉。</a:t>
            </a:r>
            <a:endParaRPr lang="zh-TW" altLang="en-US"/>
          </a:p>
          <a:p>
            <a:r>
              <a:rPr lang="en-US" altLang="zh-TW"/>
              <a:t>16'b1010_1011_1111_1010    //</a:t>
            </a:r>
            <a:r>
              <a:rPr lang="zh-TW" altLang="en-US"/>
              <a:t>合法形式</a:t>
            </a:r>
          </a:p>
          <a:p>
            <a:endParaRPr lang="en-US" altLang="zh-CN"/>
          </a:p>
        </p:txBody>
      </p:sp>
      <p:sp>
        <p:nvSpPr>
          <p:cNvPr id="21508" name="Foliennummernplatzhalt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EFDBDA31-C3A7-4200-BCD8-330337DE3EE6}" type="slidenum">
              <a:rPr lang="en-US" altLang="zh-CN" sz="1300" smtClean="0"/>
              <a:pPr>
                <a:spcBef>
                  <a:spcPct val="0"/>
                </a:spcBef>
              </a:pPr>
              <a:t>10</a:t>
            </a:fld>
            <a:endParaRPr lang="en-US" altLang="zh-CN" sz="1300"/>
          </a:p>
        </p:txBody>
      </p:sp>
    </p:spTree>
    <p:extLst>
      <p:ext uri="{BB962C8B-B14F-4D97-AF65-F5344CB8AC3E}">
        <p14:creationId xmlns:p14="http://schemas.microsoft.com/office/powerpoint/2010/main" val="34267317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kumimoji="1" lang="zh-CN" altLang="en-US"/>
              <a:t>类似</a:t>
            </a:r>
            <a:r>
              <a:rPr kumimoji="1" lang="en-US" altLang="zh-CN"/>
              <a:t>C</a:t>
            </a:r>
            <a:r>
              <a:rPr kumimoji="1" lang="zh-CN" altLang="en-US"/>
              <a:t>语言的宏定义：</a:t>
            </a:r>
            <a:r>
              <a:rPr kumimoji="1" lang="en-US" altLang="zh-CN"/>
              <a:t>#define PI 3.14</a:t>
            </a:r>
          </a:p>
        </p:txBody>
      </p:sp>
    </p:spTree>
    <p:extLst>
      <p:ext uri="{BB962C8B-B14F-4D97-AF65-F5344CB8AC3E}">
        <p14:creationId xmlns:p14="http://schemas.microsoft.com/office/powerpoint/2010/main" val="1351106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34246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eaLnBrk="1" hangingPunct="1">
              <a:defRPr/>
            </a:pPr>
            <a:r>
              <a:rPr kumimoji="1" lang="en-US" altLang="zh-CN" dirty="0"/>
              <a:t>Verilog HDL</a:t>
            </a:r>
            <a:r>
              <a:rPr kumimoji="1" lang="zh-CN" altLang="en-US" dirty="0"/>
              <a:t>中共有</a:t>
            </a:r>
            <a:r>
              <a:rPr kumimoji="1" lang="en-US" altLang="zh-CN" dirty="0"/>
              <a:t>19</a:t>
            </a:r>
            <a:r>
              <a:rPr kumimoji="1" lang="zh-CN" altLang="en-US" dirty="0"/>
              <a:t>种数据类型。</a:t>
            </a:r>
            <a:r>
              <a:rPr kumimoji="1" lang="zh-CN" altLang="en-US" dirty="0">
                <a:solidFill>
                  <a:srgbClr val="660066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数据类型是用来表示数字电路硬件中的数据储存和传送元件的。</a:t>
            </a:r>
            <a:endParaRPr kumimoji="1" lang="en-US" altLang="zh-CN" dirty="0"/>
          </a:p>
          <a:p>
            <a:pPr eaLnBrk="1" hangingPunct="1">
              <a:defRPr/>
            </a:pPr>
            <a:r>
              <a:rPr kumimoji="1" lang="en-US" altLang="zh-CN" dirty="0"/>
              <a:t>Net  Type</a:t>
            </a:r>
            <a:r>
              <a:rPr kumimoji="1" lang="zh-CN" altLang="en-US" dirty="0"/>
              <a:t>的变量不能存储值，而且必须受到驱动器的驱动。</a:t>
            </a:r>
          </a:p>
          <a:p>
            <a:pPr eaLnBrk="1" hangingPunct="1">
              <a:defRPr/>
            </a:pPr>
            <a:r>
              <a:rPr kumimoji="1" lang="zh-CN" altLang="en-US" dirty="0">
                <a:solidFill>
                  <a:srgbClr val="0043A6"/>
                </a:solidFill>
              </a:rPr>
              <a:t>两种驱动方式：</a:t>
            </a:r>
          </a:p>
          <a:p>
            <a:pPr eaLnBrk="1" hangingPunct="1">
              <a:defRPr/>
            </a:pPr>
            <a:r>
              <a:rPr kumimoji="1" lang="en-US" altLang="zh-CN" dirty="0"/>
              <a:t>1</a:t>
            </a:r>
            <a:r>
              <a:rPr kumimoji="1" lang="zh-CN" altLang="en-US" dirty="0"/>
              <a:t>）在结构描述中将它连接到一个逻辑门或模块的输出端。</a:t>
            </a:r>
          </a:p>
          <a:p>
            <a:pPr eaLnBrk="1" hangingPunct="1">
              <a:defRPr/>
            </a:pPr>
            <a:r>
              <a:rPr kumimoji="1" lang="en-US" altLang="zh-CN" dirty="0"/>
              <a:t>2</a:t>
            </a:r>
            <a:r>
              <a:rPr kumimoji="1" lang="zh-CN" altLang="en-US" dirty="0"/>
              <a:t>）用持续赋值语句</a:t>
            </a:r>
            <a:r>
              <a:rPr kumimoji="1" lang="en-US" altLang="zh-CN" dirty="0"/>
              <a:t>assign</a:t>
            </a:r>
            <a:r>
              <a:rPr kumimoji="1" lang="zh-CN" altLang="en-US" dirty="0"/>
              <a:t>对其进行赋值</a:t>
            </a:r>
          </a:p>
          <a:p>
            <a:pPr eaLnBrk="1" hangingPunct="1">
              <a:defRPr/>
            </a:pPr>
            <a:r>
              <a:rPr kumimoji="1" lang="zh-CN" altLang="en-US" dirty="0">
                <a:solidFill>
                  <a:schemeClr val="bg1"/>
                </a:solidFill>
              </a:rPr>
              <a:t>当没有驱动源对其驱动时，它将保持高阻态。</a:t>
            </a:r>
          </a:p>
          <a:p>
            <a:pPr eaLnBrk="1" hangingPunct="1">
              <a:defRPr/>
            </a:pPr>
            <a:r>
              <a:rPr lang="zh-CN" altLang="en-US" b="1" dirty="0">
                <a:solidFill>
                  <a:srgbClr val="000066"/>
                </a:solidFill>
              </a:rPr>
              <a:t>线网类型</a:t>
            </a:r>
            <a:r>
              <a:rPr lang="en-US" altLang="zh-CN" b="1" dirty="0">
                <a:solidFill>
                  <a:srgbClr val="000066"/>
                </a:solidFill>
              </a:rPr>
              <a:t>:</a:t>
            </a:r>
            <a:r>
              <a:rPr lang="zh-CN" altLang="en-US" b="1" dirty="0">
                <a:solidFill>
                  <a:srgbClr val="000066"/>
                </a:solidFill>
              </a:rPr>
              <a:t>是指输出始终根据输入的变化而更新其值的变量</a:t>
            </a:r>
            <a:r>
              <a:rPr lang="en-US" altLang="zh-CN" b="1" dirty="0">
                <a:solidFill>
                  <a:srgbClr val="000066"/>
                </a:solidFill>
              </a:rPr>
              <a:t>,</a:t>
            </a:r>
            <a:r>
              <a:rPr lang="zh-CN" altLang="en-US" b="1" dirty="0">
                <a:solidFill>
                  <a:srgbClr val="000066"/>
                </a:solidFill>
              </a:rPr>
              <a:t>它一般指的是硬件电路中的各种物理连接</a:t>
            </a:r>
            <a:r>
              <a:rPr lang="en-US" altLang="zh-CN" b="1" dirty="0">
                <a:solidFill>
                  <a:srgbClr val="000066"/>
                </a:solidFill>
              </a:rPr>
              <a:t>.</a:t>
            </a:r>
            <a:endParaRPr lang="zh-CN" altLang="en-US" dirty="0">
              <a:solidFill>
                <a:srgbClr val="000066"/>
              </a:solidFill>
            </a:endParaRPr>
          </a:p>
          <a:p>
            <a:pPr eaLnBrk="1" hangingPunct="1">
              <a:defRPr/>
            </a:pPr>
            <a:endParaRPr kumimoji="1" lang="en-US" altLang="zh-CN" b="1" dirty="0">
              <a:solidFill>
                <a:schemeClr val="bg1"/>
              </a:solidFill>
            </a:endParaRPr>
          </a:p>
          <a:p>
            <a:pPr eaLnBrk="1" hangingPunct="1">
              <a:defRPr/>
            </a:pPr>
            <a:r>
              <a:rPr kumimoji="1" lang="en-US" altLang="zh-CN" dirty="0">
                <a:solidFill>
                  <a:schemeClr val="bg1"/>
                </a:solidFill>
              </a:rPr>
              <a:t>MSB</a:t>
            </a:r>
            <a:r>
              <a:rPr kumimoji="1" lang="zh-CN" altLang="en-US" dirty="0">
                <a:solidFill>
                  <a:schemeClr val="bg1"/>
                </a:solidFill>
              </a:rPr>
              <a:t>：</a:t>
            </a:r>
            <a:r>
              <a:rPr kumimoji="1" lang="en-US" altLang="zh-CN" dirty="0">
                <a:solidFill>
                  <a:schemeClr val="bg1"/>
                </a:solidFill>
              </a:rPr>
              <a:t>most significant bit</a:t>
            </a:r>
          </a:p>
          <a:p>
            <a:pPr eaLnBrk="1" hangingPunct="1">
              <a:defRPr/>
            </a:pPr>
            <a:r>
              <a:rPr kumimoji="1" lang="en-US" altLang="zh-CN" dirty="0">
                <a:solidFill>
                  <a:schemeClr val="bg1"/>
                </a:solidFill>
              </a:rPr>
              <a:t>LSB: least significant bit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9235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34451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eaLnBrk="1" hangingPunct="1">
              <a:defRPr/>
            </a:pPr>
            <a:r>
              <a:rPr lang="zh-CN" altLang="en-US"/>
              <a:t>模块是</a:t>
            </a:r>
            <a:r>
              <a:rPr lang="en-US" altLang="zh-CN"/>
              <a:t>Verilog</a:t>
            </a:r>
            <a:r>
              <a:rPr lang="zh-CN" altLang="en-US"/>
              <a:t>的基本描述单位，用于描述某个设计的功能或结构及其与其它模块通信的外部接口</a:t>
            </a:r>
          </a:p>
          <a:p>
            <a:pPr eaLnBrk="1" hangingPunct="1">
              <a:defRPr/>
            </a:pPr>
            <a:r>
              <a:rPr lang="zh-CN" altLang="en-US"/>
              <a:t>模块中，可以采用下述方式描述一个设计：</a:t>
            </a:r>
          </a:p>
          <a:p>
            <a:pPr lvl="1" eaLnBrk="1" hangingPunct="1">
              <a:defRPr/>
            </a:pPr>
            <a:r>
              <a:rPr lang="zh-CN" altLang="en-US"/>
              <a:t>数据流方式</a:t>
            </a:r>
          </a:p>
          <a:p>
            <a:pPr lvl="1" eaLnBrk="1" hangingPunct="1">
              <a:defRPr/>
            </a:pPr>
            <a:r>
              <a:rPr lang="zh-CN" altLang="en-US"/>
              <a:t>行为方式</a:t>
            </a:r>
          </a:p>
          <a:p>
            <a:pPr lvl="1" eaLnBrk="1" hangingPunct="1">
              <a:defRPr/>
            </a:pPr>
            <a:r>
              <a:rPr lang="zh-CN" altLang="en-US"/>
              <a:t>结构方式</a:t>
            </a:r>
          </a:p>
          <a:p>
            <a:pPr lvl="1" eaLnBrk="1" hangingPunct="1">
              <a:defRPr/>
            </a:pPr>
            <a:r>
              <a:rPr lang="zh-CN" altLang="en-US"/>
              <a:t>上述方式的混合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Verilog </a:t>
            </a:r>
            <a:r>
              <a:rPr lang="zh-CN" altLang="en-US" b="1">
                <a:effectLst>
                  <a:outerShdw blurRad="38100" dist="38100" dir="2700000" algn="tl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模块的基本构成要素:</a:t>
            </a:r>
          </a:p>
          <a:p>
            <a:pPr eaLnBrk="1" hangingPunct="1">
              <a:buFont typeface="Wingdings" panose="05000000000000000000" pitchFamily="2" charset="2"/>
              <a:buChar char="§"/>
              <a:defRPr/>
            </a:pPr>
            <a:r>
              <a:rPr lang="zh-CN" altLang="en-US"/>
              <a:t> </a:t>
            </a:r>
            <a:r>
              <a:rPr lang="zh-CN" altLang="en-US" b="1">
                <a:effectLst>
                  <a:outerShdw blurRad="38100" dist="38100" dir="2700000" algn="tl">
                    <a:srgbClr val="C0C0C0"/>
                  </a:outerShdw>
                </a:effectLst>
              </a:rPr>
              <a:t>端口信息</a:t>
            </a:r>
          </a:p>
          <a:p>
            <a:pPr eaLnBrk="1" hangingPunct="1">
              <a:buFont typeface="Wingdings" panose="05000000000000000000" pitchFamily="2" charset="2"/>
              <a:buChar char="§"/>
              <a:defRPr/>
            </a:pPr>
            <a:r>
              <a:rPr lang="zh-CN" altLang="en-US" b="1">
                <a:effectLst>
                  <a:outerShdw blurRad="38100" dist="38100" dir="2700000" algn="tl">
                    <a:srgbClr val="C0C0C0"/>
                  </a:outerShdw>
                </a:effectLst>
              </a:rPr>
              <a:t>  输入/输出说明</a:t>
            </a:r>
          </a:p>
          <a:p>
            <a:pPr eaLnBrk="1" hangingPunct="1">
              <a:buFont typeface="Wingdings" panose="05000000000000000000" pitchFamily="2" charset="2"/>
              <a:buChar char="§"/>
              <a:defRPr/>
            </a:pPr>
            <a:r>
              <a:rPr lang="zh-CN" altLang="en-US" b="1">
                <a:effectLst>
                  <a:outerShdw blurRad="38100" dist="38100" dir="2700000" algn="tl">
                    <a:srgbClr val="C0C0C0"/>
                  </a:outerShdw>
                </a:effectLst>
              </a:rPr>
              <a:t>  逻辑功能描述</a:t>
            </a:r>
            <a:endParaRPr lang="en-US" altLang="zh-CN" b="1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32995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kumimoji="1" lang="en-US" altLang="zh-CN">
                <a:solidFill>
                  <a:srgbClr val="000066"/>
                </a:solidFill>
              </a:rPr>
              <a:t>VerilogHDL</a:t>
            </a:r>
            <a:r>
              <a:rPr kumimoji="1" lang="zh-CN" altLang="en-US">
                <a:solidFill>
                  <a:srgbClr val="000066"/>
                </a:solidFill>
              </a:rPr>
              <a:t>描述的电路就是该电路的</a:t>
            </a:r>
            <a:r>
              <a:rPr kumimoji="1" lang="en-US" altLang="zh-CN">
                <a:solidFill>
                  <a:srgbClr val="000066"/>
                </a:solidFill>
              </a:rPr>
              <a:t>VerilogHDL</a:t>
            </a:r>
            <a:r>
              <a:rPr kumimoji="1" lang="zh-CN" altLang="en-US">
                <a:solidFill>
                  <a:srgbClr val="000066"/>
                </a:solidFill>
              </a:rPr>
              <a:t>模型。</a:t>
            </a:r>
          </a:p>
          <a:p>
            <a:pPr eaLnBrk="1" hangingPunct="1"/>
            <a:r>
              <a:rPr lang="en-US" altLang="zh-CN" b="1"/>
              <a:t>Two types of Modules:</a:t>
            </a:r>
          </a:p>
          <a:p>
            <a:pPr lvl="1" eaLnBrk="1" hangingPunct="1"/>
            <a:r>
              <a:rPr lang="en-US" altLang="zh-CN" b="1">
                <a:solidFill>
                  <a:schemeClr val="accent1"/>
                </a:solidFill>
              </a:rPr>
              <a:t>Structural: </a:t>
            </a:r>
            <a:r>
              <a:rPr lang="en-US" altLang="zh-CN"/>
              <a:t>describe how it is built from simpler modules</a:t>
            </a:r>
          </a:p>
          <a:p>
            <a:pPr lvl="1" eaLnBrk="1" hangingPunct="1"/>
            <a:r>
              <a:rPr lang="en-US" altLang="zh-CN" b="1">
                <a:solidFill>
                  <a:schemeClr val="accent1"/>
                </a:solidFill>
              </a:rPr>
              <a:t>Behavioral:</a:t>
            </a:r>
            <a:r>
              <a:rPr lang="en-US" altLang="zh-CN" b="1"/>
              <a:t> </a:t>
            </a:r>
            <a:r>
              <a:rPr lang="en-US" altLang="zh-CN"/>
              <a:t>describe what a module does</a:t>
            </a:r>
          </a:p>
          <a:p>
            <a:pPr eaLnBrk="1" hangingPunct="1"/>
            <a:endParaRPr kumimoji="1" lang="zh-CN" altLang="en-US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822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zh-CN">
                <a:solidFill>
                  <a:schemeClr val="accent2"/>
                </a:solidFill>
              </a:rPr>
              <a:t>Verilog</a:t>
            </a:r>
            <a:r>
              <a:rPr lang="zh-CN" altLang="en-US">
                <a:solidFill>
                  <a:schemeClr val="accent2"/>
                </a:solidFill>
              </a:rPr>
              <a:t>基本单元提供基本的逻辑功能，也就是说这些逻辑功能是预定义的，用户不需要再定义这些基本功能。</a:t>
            </a:r>
          </a:p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基本单元是</a:t>
            </a:r>
            <a:r>
              <a:rPr lang="en-US" altLang="zh-CN">
                <a:solidFill>
                  <a:srgbClr val="FF0000"/>
                </a:solidFill>
              </a:rPr>
              <a:t>Verilog</a:t>
            </a:r>
            <a:r>
              <a:rPr lang="zh-CN" altLang="en-US">
                <a:solidFill>
                  <a:srgbClr val="FF0000"/>
                </a:solidFill>
              </a:rPr>
              <a:t>开发库的一部分。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三态表示输出除了</a:t>
            </a:r>
            <a:r>
              <a:rPr lang="en-US" altLang="zh-CN">
                <a:solidFill>
                  <a:srgbClr val="FF0000"/>
                </a:solidFill>
              </a:rPr>
              <a:t>'0','1'</a:t>
            </a:r>
            <a:r>
              <a:rPr lang="zh-CN" altLang="en-US">
                <a:solidFill>
                  <a:srgbClr val="FF0000"/>
                </a:solidFill>
              </a:rPr>
              <a:t>还有‘</a:t>
            </a:r>
            <a:r>
              <a:rPr lang="en-US" altLang="zh-CN">
                <a:solidFill>
                  <a:srgbClr val="FF0000"/>
                </a:solidFill>
              </a:rPr>
              <a:t>z'</a:t>
            </a:r>
            <a:r>
              <a:rPr lang="zh-CN" altLang="en-US">
                <a:solidFill>
                  <a:srgbClr val="FF0000"/>
                </a:solidFill>
              </a:rPr>
              <a:t>，即没有任何驱动能力，如接高则为高，接低则为低，主要用在总线上。</a:t>
            </a:r>
          </a:p>
          <a:p>
            <a:pPr eaLnBrk="1" hangingPunct="1"/>
            <a:endParaRPr lang="zh-CN" alt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94171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zh-CN" altLang="en-US" sz="1400">
                <a:latin typeface="MSTT3195ed4ebao296107S00" charset="0"/>
              </a:rPr>
              <a:t>实例化时实例的名字是可选项</a:t>
            </a:r>
          </a:p>
          <a:p>
            <a:pPr eaLnBrk="1" hangingPunct="1"/>
            <a:r>
              <a:rPr lang="zh-CN" altLang="en-US">
                <a:solidFill>
                  <a:schemeClr val="accent2"/>
                </a:solidFill>
                <a:latin typeface="Courier-Bold" charset="0"/>
              </a:rPr>
              <a:t>	      </a:t>
            </a:r>
            <a:r>
              <a:rPr lang="en-US" altLang="zh-CN">
                <a:solidFill>
                  <a:schemeClr val="accent2"/>
                </a:solidFill>
                <a:latin typeface="Courier-Bold" charset="0"/>
              </a:rPr>
              <a:t>and       (out, in1, in2, in3, in4);        // unnamed instance</a:t>
            </a:r>
          </a:p>
          <a:p>
            <a:pPr eaLnBrk="1" hangingPunct="1"/>
            <a:r>
              <a:rPr lang="en-US" altLang="zh-CN">
                <a:solidFill>
                  <a:schemeClr val="accent2"/>
                </a:solidFill>
                <a:latin typeface="Courier-Bold" charset="0"/>
              </a:rPr>
              <a:t>	      buf        </a:t>
            </a:r>
            <a:r>
              <a:rPr lang="en-US" altLang="zh-CN">
                <a:solidFill>
                  <a:srgbClr val="FF0000"/>
                </a:solidFill>
                <a:latin typeface="Courier-Bold" charset="0"/>
              </a:rPr>
              <a:t>b1</a:t>
            </a:r>
            <a:r>
              <a:rPr lang="en-US" altLang="zh-CN">
                <a:solidFill>
                  <a:schemeClr val="accent2"/>
                </a:solidFill>
                <a:latin typeface="Courier-Bold" charset="0"/>
              </a:rPr>
              <a:t> (out1, out2, in);              // named instance</a:t>
            </a:r>
            <a:endParaRPr lang="en-US" altLang="zh-CN">
              <a:solidFill>
                <a:schemeClr val="accent2"/>
              </a:solidFill>
            </a:endParaRPr>
          </a:p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862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zh-CN" dirty="0"/>
              <a:t>Primitive: </a:t>
            </a:r>
            <a:r>
              <a:rPr lang="zh-CN" altLang="en-US" dirty="0"/>
              <a:t>原函数</a:t>
            </a:r>
          </a:p>
          <a:p>
            <a:pPr eaLnBrk="1" hangingPunct="1"/>
            <a:endParaRPr lang="en-US" altLang="zh-CN" b="1" dirty="0"/>
          </a:p>
          <a:p>
            <a:pPr eaLnBrk="1" hangingPunct="1"/>
            <a:endParaRPr lang="en-US" altLang="zh-CN" dirty="0"/>
          </a:p>
          <a:p>
            <a:pPr eaLnBrk="1" hangingPunct="1"/>
            <a:r>
              <a:rPr lang="zh-CN" altLang="en-US" dirty="0"/>
              <a:t>也可以像</a:t>
            </a:r>
            <a:r>
              <a:rPr lang="en-US" altLang="zh-CN" dirty="0"/>
              <a:t>P19</a:t>
            </a:r>
            <a:r>
              <a:rPr lang="zh-CN" altLang="en-US" dirty="0"/>
              <a:t>表格那样搞</a:t>
            </a:r>
            <a:endParaRPr lang="en-US" altLang="zh-CN" dirty="0"/>
          </a:p>
          <a:p>
            <a:pPr eaLnBrk="1" hangingPunct="1"/>
            <a:r>
              <a:rPr lang="en-US" altLang="zh-CN" dirty="0"/>
              <a:t>reg f1,f2,f;</a:t>
            </a:r>
          </a:p>
          <a:p>
            <a:pPr eaLnBrk="1" hangingPunct="1"/>
            <a:r>
              <a:rPr lang="en-US" altLang="zh-CN" dirty="0"/>
              <a:t>always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</a:rPr>
              <a:t>@ (</a:t>
            </a:r>
            <a:r>
              <a:rPr lang="en-US" altLang="zh-CN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a,b,sel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</a:rPr>
              <a:t>)</a:t>
            </a:r>
          </a:p>
          <a:p>
            <a:pPr eaLnBrk="1" hangingPunct="1"/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</a:rPr>
              <a:t>    f1 = (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sel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</a:rPr>
              <a:t>) &amp; g1;</a:t>
            </a:r>
          </a:p>
          <a:p>
            <a:pPr eaLnBrk="1" hangingPunct="1"/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</a:rPr>
              <a:t>    f2 = b &amp; </a:t>
            </a:r>
            <a:r>
              <a:rPr lang="en-US" altLang="zh-CN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sel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</a:rPr>
              <a:t>;</a:t>
            </a:r>
          </a:p>
          <a:p>
            <a:pPr eaLnBrk="1" hangingPunct="1"/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</a:rPr>
              <a:t>    f = f1 </a:t>
            </a:r>
            <a:r>
              <a:rPr kumimoji="1" lang="en-US" altLang="zh-CN" b="1" dirty="0">
                <a:latin typeface="Times New Roman" panose="02020603050405020304" pitchFamily="18" charset="0"/>
              </a:rPr>
              <a:t>| </a:t>
            </a:r>
            <a:r>
              <a:rPr kumimoji="1" lang="en-US" altLang="zh-CN" dirty="0">
                <a:latin typeface="Times New Roman" panose="02020603050405020304" pitchFamily="18" charset="0"/>
              </a:rPr>
              <a:t>f2;</a:t>
            </a:r>
          </a:p>
          <a:p>
            <a:pPr eaLnBrk="1" hangingPunct="1"/>
            <a:endParaRPr lang="en-US" altLang="zh-CN" dirty="0"/>
          </a:p>
          <a:p>
            <a:pPr eaLnBrk="1" hangingPunct="1"/>
            <a:r>
              <a:rPr lang="zh-CN" altLang="en-US" dirty="0"/>
              <a:t>或者定义</a:t>
            </a:r>
            <a:r>
              <a:rPr lang="en-US" altLang="zh-CN" dirty="0"/>
              <a:t>f</a:t>
            </a:r>
            <a:r>
              <a:rPr lang="zh-CN" altLang="en-US" dirty="0"/>
              <a:t>为</a:t>
            </a:r>
            <a:r>
              <a:rPr lang="en-US" altLang="zh-CN" dirty="0"/>
              <a:t>wire</a:t>
            </a:r>
            <a:r>
              <a:rPr lang="zh-CN" altLang="en-US" dirty="0"/>
              <a:t>型变量。</a:t>
            </a:r>
            <a:endParaRPr lang="en-US" altLang="zh-CN" dirty="0"/>
          </a:p>
          <a:p>
            <a:pPr eaLnBrk="1" hangingPunct="1"/>
            <a:r>
              <a:rPr lang="en-US" altLang="zh-CN" dirty="0"/>
              <a:t>wire f;</a:t>
            </a:r>
          </a:p>
          <a:p>
            <a:pPr eaLnBrk="1" hangingPunct="1"/>
            <a:r>
              <a:rPr lang="en-US" altLang="zh-CN" dirty="0"/>
              <a:t>assign f= ((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~</a:t>
            </a:r>
            <a:r>
              <a:rPr lang="en-US" altLang="zh-CN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sel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</a:rPr>
              <a:t>) &amp; g1) </a:t>
            </a:r>
            <a:r>
              <a:rPr kumimoji="1" lang="en-US" altLang="zh-CN" dirty="0">
                <a:latin typeface="Times New Roman" panose="02020603050405020304" pitchFamily="18" charset="0"/>
              </a:rPr>
              <a:t>| (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</a:rPr>
              <a:t>b &amp; </a:t>
            </a:r>
            <a:r>
              <a:rPr lang="en-US" altLang="zh-CN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sel</a:t>
            </a:r>
            <a:r>
              <a:rPr lang="en-US" altLang="zh-CN" dirty="0"/>
              <a:t>);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76921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31554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0963" name="Notizenplatzhalt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还需要照顾优先级，参见</a:t>
            </a:r>
            <a:r>
              <a:rPr lang="en-US" altLang="zh-CN"/>
              <a:t>P66</a:t>
            </a:r>
          </a:p>
          <a:p>
            <a:endParaRPr lang="en-US" altLang="zh-CN"/>
          </a:p>
          <a:p>
            <a:r>
              <a:rPr lang="zh-CN" altLang="en-US"/>
              <a:t>缩位运算：从低位开始</a:t>
            </a:r>
            <a:r>
              <a:rPr lang="en-US" altLang="zh-CN"/>
              <a:t>,</a:t>
            </a:r>
            <a:r>
              <a:rPr lang="zh-CN" altLang="en-US"/>
              <a:t>第</a:t>
            </a:r>
            <a:r>
              <a:rPr lang="en-US" altLang="zh-CN"/>
              <a:t>0</a:t>
            </a:r>
            <a:r>
              <a:rPr lang="zh-CN" altLang="en-US"/>
              <a:t>位与第</a:t>
            </a:r>
            <a:r>
              <a:rPr lang="en-US" altLang="zh-CN"/>
              <a:t>1</a:t>
            </a:r>
            <a:r>
              <a:rPr lang="zh-CN" altLang="en-US"/>
              <a:t>位运算结果与第</a:t>
            </a:r>
            <a:r>
              <a:rPr lang="en-US" altLang="zh-CN"/>
              <a:t>2</a:t>
            </a:r>
            <a:r>
              <a:rPr lang="zh-CN" altLang="en-US"/>
              <a:t>位运算</a:t>
            </a:r>
            <a:r>
              <a:rPr lang="en-US" altLang="zh-CN"/>
              <a:t>,</a:t>
            </a:r>
            <a:r>
              <a:rPr lang="zh-CN" altLang="en-US"/>
              <a:t>结果再与第</a:t>
            </a:r>
            <a:r>
              <a:rPr lang="en-US" altLang="zh-CN"/>
              <a:t>3</a:t>
            </a:r>
            <a:r>
              <a:rPr lang="zh-CN" altLang="en-US"/>
              <a:t>位运算</a:t>
            </a:r>
            <a:r>
              <a:rPr lang="en-US" altLang="zh-CN"/>
              <a:t>,</a:t>
            </a:r>
            <a:r>
              <a:rPr lang="zh-CN" altLang="en-US"/>
              <a:t>以此类推。。。结果为</a:t>
            </a:r>
            <a:r>
              <a:rPr lang="en-US" altLang="zh-CN"/>
              <a:t>1</a:t>
            </a:r>
            <a:r>
              <a:rPr lang="zh-CN" altLang="en-US"/>
              <a:t>位二进制数。</a:t>
            </a:r>
            <a:endParaRPr lang="en-US" altLang="zh-CN"/>
          </a:p>
        </p:txBody>
      </p:sp>
      <p:sp>
        <p:nvSpPr>
          <p:cNvPr id="40964" name="Foliennummernplatzhalt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A5B8A16F-C863-4BCF-BCF5-DE026865AC2B}" type="slidenum">
              <a:rPr lang="en-US" altLang="zh-CN" sz="1300" smtClean="0"/>
              <a:pPr>
                <a:spcBef>
                  <a:spcPct val="0"/>
                </a:spcBef>
              </a:pPr>
              <a:t>20</a:t>
            </a:fld>
            <a:endParaRPr lang="en-US" altLang="zh-CN" sz="1300"/>
          </a:p>
        </p:txBody>
      </p:sp>
    </p:spTree>
    <p:extLst>
      <p:ext uri="{BB962C8B-B14F-4D97-AF65-F5344CB8AC3E}">
        <p14:creationId xmlns:p14="http://schemas.microsoft.com/office/powerpoint/2010/main" val="1855228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 txBox="1">
            <a:spLocks noGrp="1" noChangeArrowheads="1"/>
          </p:cNvSpPr>
          <p:nvPr/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9048" tIns="49524" rIns="99048" bIns="49524" anchor="b"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285C1B68-58CD-421C-84D4-E10855CCB2FD}" type="slidenum">
              <a:rPr lang="en-US" altLang="zh-CN" sz="1300"/>
              <a:pPr algn="r" eaLnBrk="1" hangingPunct="1">
                <a:spcBef>
                  <a:spcPct val="0"/>
                </a:spcBef>
              </a:pPr>
              <a:t>2</a:t>
            </a:fld>
            <a:endParaRPr lang="en-US" altLang="zh-CN" sz="1300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kumimoji="1" lang="en-US" altLang="zh-CN">
              <a:solidFill>
                <a:srgbClr val="FF5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8628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zh-CN">
                <a:solidFill>
                  <a:schemeClr val="tx2"/>
                </a:solidFill>
              </a:rPr>
              <a:t>LHS (left hand side) is always set to the value on the RHS (right hand side)</a:t>
            </a:r>
          </a:p>
          <a:p>
            <a:pPr eaLnBrk="1" hangingPunct="1"/>
            <a:r>
              <a:rPr lang="en-US" altLang="zh-CN">
                <a:solidFill>
                  <a:schemeClr val="tx2"/>
                </a:solidFill>
              </a:rPr>
              <a:t>Any change on the right causes reevaluation</a:t>
            </a:r>
          </a:p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24833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6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155021A-AED1-4ECC-A27B-C26977852299}" type="slidenum">
              <a:rPr lang="en-US" altLang="zh-CN" smtClean="0"/>
              <a:pPr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967574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zh-CN">
                <a:solidFill>
                  <a:schemeClr val="tx2"/>
                </a:solidFill>
              </a:rPr>
              <a:t>Sensitivity list contains signals whose change triggers the execution of the block</a:t>
            </a:r>
          </a:p>
        </p:txBody>
      </p:sp>
    </p:spTree>
    <p:extLst>
      <p:ext uri="{BB962C8B-B14F-4D97-AF65-F5344CB8AC3E}">
        <p14:creationId xmlns:p14="http://schemas.microsoft.com/office/powerpoint/2010/main" val="1231334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zh-CN">
                <a:solidFill>
                  <a:schemeClr val="tx2"/>
                </a:solidFill>
              </a:rPr>
              <a:t>Sensitivity list contains signals whose change triggers the execution of the block</a:t>
            </a:r>
          </a:p>
        </p:txBody>
      </p:sp>
    </p:spTree>
    <p:extLst>
      <p:ext uri="{BB962C8B-B14F-4D97-AF65-F5344CB8AC3E}">
        <p14:creationId xmlns:p14="http://schemas.microsoft.com/office/powerpoint/2010/main" val="13989029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325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25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12AB7EE-A2DB-4E6D-BCEB-7E776B8BC248}" type="slidenum">
              <a:rPr lang="en-US" altLang="zh-CN" smtClean="0"/>
              <a:pPr/>
              <a:t>27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143317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632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632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D081AE81-7B57-468D-8347-9FE3F9D761D7}" type="slidenum">
              <a:rPr lang="en-US" altLang="zh-CN" smtClean="0"/>
              <a:pPr/>
              <a:t>29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43381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604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04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62D4980-629D-49A1-B4F6-09C6BD198E2D}" type="slidenum">
              <a:rPr lang="en-US" altLang="zh-CN" smtClean="0"/>
              <a:pPr/>
              <a:t>32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63204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32608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zh-CN" altLang="en-US"/>
              <a:t>历史上出现的</a:t>
            </a:r>
            <a:r>
              <a:rPr lang="en-US" altLang="zh-CN"/>
              <a:t>HDL</a:t>
            </a:r>
            <a:r>
              <a:rPr lang="zh-CN" altLang="en-US"/>
              <a:t>甚多，成为国际标准只有两种</a:t>
            </a:r>
            <a:r>
              <a:rPr lang="en-US" altLang="zh-CN"/>
              <a:t>Verilog HDL</a:t>
            </a:r>
            <a:r>
              <a:rPr lang="zh-CN" altLang="en-US"/>
              <a:t>和</a:t>
            </a:r>
            <a:r>
              <a:rPr lang="en-US" altLang="zh-CN"/>
              <a:t>VHDL</a:t>
            </a:r>
            <a:r>
              <a:rPr lang="zh-CN" altLang="en-US"/>
              <a:t>。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/>
              <a:t>Verilog HDL</a:t>
            </a:r>
            <a:r>
              <a:rPr lang="zh-CN" altLang="en-US"/>
              <a:t>的历史：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/>
              <a:t>1983年，</a:t>
            </a:r>
            <a:r>
              <a:rPr lang="en-US" altLang="zh-CN"/>
              <a:t>GDA(GateWay Design Automation)</a:t>
            </a:r>
            <a:r>
              <a:rPr lang="zh-CN" altLang="en-US"/>
              <a:t>公司的</a:t>
            </a:r>
            <a:r>
              <a:rPr lang="en-US" altLang="zh-CN"/>
              <a:t>Phil Moorby</a:t>
            </a:r>
            <a:r>
              <a:rPr lang="zh-CN" altLang="en-US"/>
              <a:t>首创</a:t>
            </a:r>
            <a:r>
              <a:rPr lang="en-US" altLang="zh-CN"/>
              <a:t>Verilog HDL</a:t>
            </a:r>
            <a:r>
              <a:rPr lang="zh-CN" altLang="en-US"/>
              <a:t>语言；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/>
              <a:t>1984-1986年，</a:t>
            </a:r>
            <a:r>
              <a:rPr lang="en-US" altLang="zh-CN"/>
              <a:t>Verilog-XL</a:t>
            </a:r>
            <a:r>
              <a:rPr lang="zh-CN" altLang="en-US"/>
              <a:t>诞生。 </a:t>
            </a:r>
            <a:r>
              <a:rPr lang="en-US" altLang="zh-CN"/>
              <a:t>Phil Moorby</a:t>
            </a:r>
            <a:r>
              <a:rPr lang="zh-CN" altLang="en-US"/>
              <a:t>设计并完善了第一个</a:t>
            </a:r>
            <a:r>
              <a:rPr lang="en-US" altLang="zh-CN"/>
              <a:t>Verilog</a:t>
            </a:r>
            <a:r>
              <a:rPr lang="zh-CN" altLang="en-US"/>
              <a:t>仿真器</a:t>
            </a:r>
            <a:r>
              <a:rPr lang="en-US" altLang="zh-CN"/>
              <a:t>Verilog-XL</a:t>
            </a:r>
            <a:r>
              <a:rPr lang="zh-CN" altLang="en-US"/>
              <a:t>；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/>
              <a:t>1989年，</a:t>
            </a:r>
            <a:r>
              <a:rPr lang="en-US" altLang="zh-CN"/>
              <a:t>Cadence</a:t>
            </a:r>
            <a:r>
              <a:rPr lang="zh-CN" altLang="en-US"/>
              <a:t>收购</a:t>
            </a:r>
            <a:r>
              <a:rPr lang="en-US" altLang="zh-CN"/>
              <a:t>GDA</a:t>
            </a:r>
            <a:r>
              <a:rPr lang="zh-CN" altLang="en-US"/>
              <a:t>公司。 </a:t>
            </a:r>
            <a:r>
              <a:rPr lang="en-US" altLang="zh-CN"/>
              <a:t>Verilog HDL</a:t>
            </a:r>
            <a:r>
              <a:rPr lang="zh-CN" altLang="en-US"/>
              <a:t>语言成为</a:t>
            </a:r>
            <a:r>
              <a:rPr lang="en-US" altLang="zh-CN"/>
              <a:t>Cadence</a:t>
            </a:r>
            <a:r>
              <a:rPr lang="zh-CN" altLang="en-US"/>
              <a:t>的私有财产；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/>
              <a:t>1990年，公开</a:t>
            </a:r>
            <a:r>
              <a:rPr lang="en-US" altLang="zh-CN"/>
              <a:t>Verilog HDL</a:t>
            </a:r>
            <a:r>
              <a:rPr lang="zh-CN" altLang="en-US"/>
              <a:t>语言，成立</a:t>
            </a:r>
            <a:r>
              <a:rPr lang="en-US" altLang="zh-CN"/>
              <a:t>OVI(Open Verilog Internation)</a:t>
            </a:r>
            <a:r>
              <a:rPr lang="zh-CN" altLang="en-US"/>
              <a:t>组织负责</a:t>
            </a:r>
            <a:r>
              <a:rPr lang="en-US" altLang="zh-CN"/>
              <a:t>Verilog</a:t>
            </a:r>
            <a:r>
              <a:rPr lang="zh-CN" altLang="en-US"/>
              <a:t>语言的发展；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/>
              <a:t>1995年，</a:t>
            </a:r>
            <a:r>
              <a:rPr lang="en-US" altLang="zh-CN"/>
              <a:t>IEEE</a:t>
            </a:r>
            <a:r>
              <a:rPr lang="zh-CN" altLang="en-US"/>
              <a:t>制定</a:t>
            </a:r>
            <a:r>
              <a:rPr lang="en-US" altLang="zh-CN"/>
              <a:t>Verilog HDL</a:t>
            </a:r>
            <a:r>
              <a:rPr lang="zh-CN" altLang="en-US"/>
              <a:t>的</a:t>
            </a:r>
            <a:r>
              <a:rPr lang="en-US" altLang="zh-CN"/>
              <a:t>IEEE</a:t>
            </a:r>
            <a:r>
              <a:rPr lang="zh-CN" altLang="en-US"/>
              <a:t>标准</a:t>
            </a:r>
            <a:r>
              <a:rPr lang="en-US" altLang="zh-CN"/>
              <a:t>Verilog HDL1364-1995，Verilog HDL</a:t>
            </a:r>
            <a:r>
              <a:rPr lang="zh-CN" altLang="en-US"/>
              <a:t>语言成为国际标准；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/>
              <a:t>2001年，</a:t>
            </a:r>
            <a:r>
              <a:rPr lang="en-US" altLang="zh-CN"/>
              <a:t>IEEE</a:t>
            </a:r>
            <a:r>
              <a:rPr lang="zh-CN" altLang="en-US"/>
              <a:t>发布</a:t>
            </a:r>
            <a:r>
              <a:rPr lang="en-US" altLang="zh-CN"/>
              <a:t>Verilog HDL1364-2001，</a:t>
            </a:r>
            <a:r>
              <a:rPr lang="zh-CN" altLang="en-US"/>
              <a:t>标准中包含模拟电路的内容。</a:t>
            </a:r>
          </a:p>
          <a:p>
            <a:pPr eaLnBrk="1" hangingPunct="1">
              <a:lnSpc>
                <a:spcPct val="90000"/>
              </a:lnSpc>
              <a:defRPr/>
            </a:pPr>
            <a:endParaRPr lang="zh-CN" altLang="en-US"/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/>
              <a:t>Institute of Electrical and Electronics Engineers (IEEE, read I-Triple-E) </a:t>
            </a:r>
          </a:p>
          <a:p>
            <a:pPr eaLnBrk="1" hangingPunct="1">
              <a:lnSpc>
                <a:spcPct val="90000"/>
              </a:lnSpc>
              <a:defRPr/>
            </a:pPr>
            <a:endParaRPr lang="zh-CN" altLang="en-US"/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/>
              <a:t>这两种语言都是用于数字电子系统设计的硬件描述语言，而且都已经是 </a:t>
            </a:r>
            <a:r>
              <a:rPr lang="en-US" altLang="zh-CN"/>
              <a:t>IEEE </a:t>
            </a:r>
            <a:r>
              <a:rPr lang="zh-CN" altLang="en-US"/>
              <a:t>的标准。 </a:t>
            </a:r>
            <a:r>
              <a:rPr lang="en-US" altLang="zh-CN"/>
              <a:t>VHDL 1987 </a:t>
            </a:r>
            <a:r>
              <a:rPr lang="zh-CN" altLang="en-US"/>
              <a:t>年成为标准，而 </a:t>
            </a:r>
            <a:r>
              <a:rPr lang="en-US" altLang="zh-CN"/>
              <a:t>Verilog </a:t>
            </a:r>
            <a:r>
              <a:rPr lang="zh-CN" altLang="en-US"/>
              <a:t>是 </a:t>
            </a:r>
            <a:r>
              <a:rPr lang="en-US" altLang="zh-CN"/>
              <a:t>1995 </a:t>
            </a:r>
            <a:r>
              <a:rPr lang="zh-CN" altLang="en-US"/>
              <a:t>年才成为标准的。这个是因为 </a:t>
            </a:r>
            <a:r>
              <a:rPr lang="en-US" altLang="zh-CN"/>
              <a:t>VHDL </a:t>
            </a:r>
            <a:r>
              <a:rPr lang="zh-CN" altLang="en-US"/>
              <a:t>是美国军方组织开发的，而 </a:t>
            </a:r>
            <a:r>
              <a:rPr lang="en-US" altLang="zh-CN"/>
              <a:t>Verilog </a:t>
            </a:r>
            <a:r>
              <a:rPr lang="zh-CN" altLang="en-US"/>
              <a:t>是一个公司的私有财产转化而来的。为什么 </a:t>
            </a:r>
            <a:r>
              <a:rPr lang="en-US" altLang="zh-CN"/>
              <a:t>Verilog </a:t>
            </a:r>
            <a:r>
              <a:rPr lang="zh-CN" altLang="en-US"/>
              <a:t>能成为 </a:t>
            </a:r>
            <a:r>
              <a:rPr lang="en-US" altLang="zh-CN"/>
              <a:t>IEEE </a:t>
            </a:r>
            <a:r>
              <a:rPr lang="zh-CN" altLang="en-US"/>
              <a:t>标准呢？它一定有其优越性才行，所以说 </a:t>
            </a:r>
            <a:r>
              <a:rPr lang="en-US" altLang="zh-CN"/>
              <a:t>Verilog </a:t>
            </a:r>
            <a:r>
              <a:rPr lang="zh-CN" altLang="en-US"/>
              <a:t>有更强的生命力。</a:t>
            </a:r>
          </a:p>
          <a:p>
            <a:pPr eaLnBrk="1" hangingPunct="1">
              <a:lnSpc>
                <a:spcPct val="90000"/>
              </a:lnSpc>
              <a:defRPr/>
            </a:pPr>
            <a:br>
              <a:rPr lang="zh-CN" altLang="en-US"/>
            </a:br>
            <a:endParaRPr lang="en-US" altLang="zh-CN" b="1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95245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zh-CN">
                <a:solidFill>
                  <a:schemeClr val="tx2"/>
                </a:solidFill>
              </a:rPr>
              <a:t>LHS (left hand side) is always set to the value on the RHS (right hand side)</a:t>
            </a:r>
          </a:p>
          <a:p>
            <a:pPr eaLnBrk="1" hangingPunct="1"/>
            <a:r>
              <a:rPr lang="en-US" altLang="zh-CN">
                <a:solidFill>
                  <a:schemeClr val="tx2"/>
                </a:solidFill>
              </a:rPr>
              <a:t>Any change on the right causes reevaluation</a:t>
            </a:r>
          </a:p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943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zh-CN"/>
              <a:t>Verilog HDL</a:t>
            </a:r>
            <a:r>
              <a:rPr lang="zh-CN" altLang="en-US"/>
              <a:t>和</a:t>
            </a:r>
            <a:r>
              <a:rPr lang="en-US" altLang="zh-CN"/>
              <a:t>VHDL</a:t>
            </a:r>
            <a:r>
              <a:rPr lang="zh-CN" altLang="en-US"/>
              <a:t>有共同的特点：</a:t>
            </a:r>
            <a:br>
              <a:rPr lang="zh-CN" altLang="en-US"/>
            </a:br>
            <a:r>
              <a:rPr lang="en-US" altLang="zh-CN"/>
              <a:t>1. </a:t>
            </a:r>
            <a:r>
              <a:rPr lang="zh-CN" altLang="en-US"/>
              <a:t>能形式化地抽象表示电路的行为和结构；</a:t>
            </a:r>
            <a:br>
              <a:rPr lang="zh-CN" altLang="en-US"/>
            </a:br>
            <a:r>
              <a:rPr lang="en-US" altLang="zh-CN"/>
              <a:t>2. </a:t>
            </a:r>
            <a:r>
              <a:rPr lang="zh-CN" altLang="en-US"/>
              <a:t>支持逻辑设计中层次与范围地描述；</a:t>
            </a:r>
            <a:br>
              <a:rPr lang="zh-CN" altLang="en-US"/>
            </a:br>
            <a:r>
              <a:rPr lang="en-US" altLang="zh-CN"/>
              <a:t>3. </a:t>
            </a:r>
            <a:r>
              <a:rPr lang="zh-CN" altLang="en-US"/>
              <a:t>可借用高级语言地精巧结构来简化电路行为和结构；具有电路仿真与验证机制以保证设计的正确性；</a:t>
            </a:r>
            <a:br>
              <a:rPr lang="zh-CN" altLang="en-US"/>
            </a:br>
            <a:r>
              <a:rPr lang="en-US" altLang="zh-CN"/>
              <a:t>4. </a:t>
            </a:r>
            <a:r>
              <a:rPr lang="zh-CN" altLang="en-US"/>
              <a:t>支持电路描述由高层到低层的综合转换；</a:t>
            </a:r>
            <a:br>
              <a:rPr lang="zh-CN" altLang="en-US"/>
            </a:br>
            <a:r>
              <a:rPr lang="en-US" altLang="zh-CN"/>
              <a:t>5. </a:t>
            </a:r>
            <a:r>
              <a:rPr lang="zh-CN" altLang="en-US"/>
              <a:t>硬件描述和实现工艺无关；</a:t>
            </a:r>
            <a:br>
              <a:rPr lang="zh-CN" altLang="en-US"/>
            </a:br>
            <a:r>
              <a:rPr lang="en-US" altLang="zh-CN"/>
              <a:t>6. </a:t>
            </a:r>
            <a:r>
              <a:rPr lang="zh-CN" altLang="en-US"/>
              <a:t>便于文档管理；</a:t>
            </a:r>
            <a:br>
              <a:rPr lang="zh-CN" altLang="en-US"/>
            </a:br>
            <a:r>
              <a:rPr lang="en-US" altLang="zh-CN"/>
              <a:t>7. </a:t>
            </a:r>
            <a:r>
              <a:rPr lang="zh-CN" altLang="en-US"/>
              <a:t>易于理解和设计重用</a:t>
            </a:r>
          </a:p>
          <a:p>
            <a:pPr eaLnBrk="1" hangingPunct="1"/>
            <a:br>
              <a:rPr lang="zh-CN" altLang="en-US"/>
            </a:b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97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90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90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C6427B1-6292-4336-959D-CB93E94F74A9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1036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2537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8681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zh-CN"/>
              <a:t>Verilog’s nets and registers hold four-valued data</a:t>
            </a:r>
            <a:r>
              <a:rPr lang="zh-CN" altLang="en-US"/>
              <a:t>：</a:t>
            </a:r>
            <a:endParaRPr lang="en-US" altLang="zh-CN"/>
          </a:p>
          <a:p>
            <a:pPr eaLnBrk="1" hangingPunct="1"/>
            <a:r>
              <a:rPr lang="en-US" altLang="zh-CN"/>
              <a:t>0, 1</a:t>
            </a:r>
          </a:p>
          <a:p>
            <a:pPr lvl="1" eaLnBrk="1" hangingPunct="1"/>
            <a:r>
              <a:rPr lang="en-US" altLang="zh-CN"/>
              <a:t>Obvious</a:t>
            </a:r>
          </a:p>
          <a:p>
            <a:pPr eaLnBrk="1" hangingPunct="1"/>
            <a:r>
              <a:rPr lang="en-US" altLang="zh-CN"/>
              <a:t>Z</a:t>
            </a:r>
          </a:p>
          <a:p>
            <a:pPr lvl="1" eaLnBrk="1" hangingPunct="1"/>
            <a:r>
              <a:rPr lang="en-US" altLang="zh-CN"/>
              <a:t>Output of an undriven tri-state driver</a:t>
            </a:r>
          </a:p>
          <a:p>
            <a:pPr lvl="1" eaLnBrk="1" hangingPunct="1"/>
            <a:r>
              <a:rPr lang="en-US" altLang="zh-CN"/>
              <a:t>Models case where nothing is setting a wire’s value</a:t>
            </a:r>
          </a:p>
          <a:p>
            <a:pPr eaLnBrk="1" hangingPunct="1"/>
            <a:r>
              <a:rPr lang="en-US" altLang="zh-CN"/>
              <a:t>X</a:t>
            </a:r>
          </a:p>
          <a:p>
            <a:pPr lvl="1" eaLnBrk="1" hangingPunct="1"/>
            <a:r>
              <a:rPr lang="en-US" altLang="zh-CN"/>
              <a:t>Models when the simulator can’t decide the value</a:t>
            </a:r>
          </a:p>
          <a:p>
            <a:pPr lvl="1" eaLnBrk="1" hangingPunct="1"/>
            <a:r>
              <a:rPr lang="en-US" altLang="zh-CN"/>
              <a:t>Initial state of registers</a:t>
            </a:r>
          </a:p>
          <a:p>
            <a:pPr lvl="1" eaLnBrk="1" hangingPunct="1"/>
            <a:r>
              <a:rPr lang="en-US" altLang="zh-CN"/>
              <a:t>When a wire is being driven to 0 and 1 simultaneously</a:t>
            </a:r>
          </a:p>
          <a:p>
            <a:pPr lvl="1" eaLnBrk="1" hangingPunct="1"/>
            <a:r>
              <a:rPr lang="en-US" altLang="zh-CN"/>
              <a:t>Output of a gate with Z inputs</a:t>
            </a:r>
          </a:p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0024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0A39A6-5200-425E-B8F1-3A27629F064F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0484DB-20AA-4BA9-B09F-5A309BF049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56503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0C5403-3AB0-41D1-8441-760CBE835C4A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E96087-2838-40F9-8EEB-E5ED748A33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9936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1071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1071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6024D0-594F-496D-A856-25C1041788E8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9C3A36-73C1-4A7F-ABDB-3C500FE02A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886867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标题和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表占位符 2"/>
          <p:cNvSpPr>
            <a:spLocks noGrp="1"/>
          </p:cNvSpPr>
          <p:nvPr>
            <p:ph type="chart" idx="1"/>
          </p:nvPr>
        </p:nvSpPr>
        <p:spPr>
          <a:xfrm>
            <a:off x="457200" y="1600200"/>
            <a:ext cx="8229600" cy="478155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73367C-0E12-4197-8296-F3A0BDB7AA39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842D59-9153-47D8-A6BF-853E2B10DF9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04360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7815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7815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F1C8EB-4D56-44D4-9A15-E3DFD2639B7A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4765F8-74D1-4080-9656-5F1ABC6C03B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27300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78155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C7848C-F8D5-4CD2-9B4E-0E5AD9EB8B06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2C8E9B-F463-4FD3-8181-2BBBD2894C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9846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9D7CCB-2DFC-4097-9509-F539566846CE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8C6B64-5094-4019-A4E2-464D3E5D63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95333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56D4D-C2CC-4903-BED0-7E955227BC6E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5B6348-BF48-4AD4-94BD-E81FF379EF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0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20E8D7-6D15-4EC8-8DB7-C3C362098CAF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7C59BD-CAE5-44C6-92AA-6B92E6C93F1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80779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D8C124-4471-4587-A5D6-5B46DEC2C892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AB72A1-22DD-4FA0-81A6-36407CA9545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8834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4D76C8-75A0-4496-9FD0-8893865729B4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50EAFC-FB9A-48C5-A58F-23F1C9F1805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0058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38E078-57DC-4838-B231-7AC6A5C8BECC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764898-0A55-424B-9918-69847610D0C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13802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66AC74-5192-49C2-8708-288D5E204D51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2ED91F-3F1C-4687-97ED-C0173406D93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49610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1D6299-CE7D-4AC7-BA9C-3FD2A46603E5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3AFEA2-6BDF-4CE3-A682-9C4A9FEDFA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04360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524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449388"/>
            <a:ext cx="8229600" cy="4932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95288" y="6453188"/>
            <a:ext cx="1720850" cy="404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B2B2B2"/>
                </a:solidFill>
              </a:defRPr>
            </a:lvl1pPr>
          </a:lstStyle>
          <a:p>
            <a:pPr>
              <a:defRPr/>
            </a:pPr>
            <a:fld id="{0A56FB6D-E29B-4426-9D38-9F2A3EA07C7A}" type="datetime1">
              <a:rPr lang="zh-CN" altLang="en-US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195513" y="6453188"/>
            <a:ext cx="5148262" cy="404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>
                <a:solidFill>
                  <a:srgbClr val="B2B2B2"/>
                </a:solidFill>
                <a:latin typeface="宋体" panose="02010600030101010101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2525" y="6453188"/>
            <a:ext cx="1219200" cy="404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>
                <a:solidFill>
                  <a:srgbClr val="B2B2B2"/>
                </a:solidFill>
              </a:defRPr>
            </a:lvl1pPr>
          </a:lstStyle>
          <a:p>
            <a:pPr>
              <a:defRPr/>
            </a:pPr>
            <a:fld id="{9A4AA130-A507-4704-8A54-CB28E868597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Line 7"/>
          <p:cNvSpPr>
            <a:spLocks noChangeShapeType="1"/>
          </p:cNvSpPr>
          <p:nvPr/>
        </p:nvSpPr>
        <p:spPr bwMode="auto">
          <a:xfrm>
            <a:off x="395288" y="6453188"/>
            <a:ext cx="8353425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pitchFamily="18" charset="0"/>
          <a:ea typeface="+mj-ea"/>
          <a:cs typeface="宋体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pitchFamily="18" charset="0"/>
          <a:ea typeface="宋体" pitchFamily="2" charset="-122"/>
          <a:cs typeface="宋体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pitchFamily="18" charset="0"/>
          <a:ea typeface="宋体" pitchFamily="2" charset="-122"/>
          <a:cs typeface="宋体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pitchFamily="18" charset="0"/>
          <a:ea typeface="宋体" pitchFamily="2" charset="-122"/>
          <a:cs typeface="宋体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pitchFamily="18" charset="0"/>
          <a:ea typeface="宋体" pitchFamily="2" charset="-122"/>
          <a:cs typeface="宋体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20000"/>
        </a:spcAft>
        <a:buChar char="•"/>
        <a:defRPr sz="2800" b="1">
          <a:solidFill>
            <a:schemeClr val="tx1"/>
          </a:solidFill>
          <a:latin typeface="Times New Roman" pitchFamily="18" charset="0"/>
          <a:ea typeface="+mn-ea"/>
          <a:cs typeface="宋体" charset="0"/>
        </a:defRPr>
      </a:lvl1pPr>
      <a:lvl2pPr marL="742950" indent="-285750" algn="l" rtl="0" eaLnBrk="0" fontAlgn="base" hangingPunct="0">
        <a:spcBef>
          <a:spcPct val="0"/>
        </a:spcBef>
        <a:spcAft>
          <a:spcPct val="20000"/>
        </a:spcAft>
        <a:buChar char="–"/>
        <a:defRPr sz="2400">
          <a:solidFill>
            <a:schemeClr val="tx1"/>
          </a:solidFill>
          <a:latin typeface="Times New Roman" pitchFamily="18" charset="0"/>
          <a:ea typeface="+mn-ea"/>
          <a:cs typeface="宋体" charset="0"/>
        </a:defRPr>
      </a:lvl2pPr>
      <a:lvl3pPr marL="1143000" indent="-228600" algn="l" rtl="0" eaLnBrk="0" fontAlgn="base" hangingPunct="0">
        <a:spcBef>
          <a:spcPct val="0"/>
        </a:spcBef>
        <a:spcAft>
          <a:spcPct val="20000"/>
        </a:spcAft>
        <a:buChar char="•"/>
        <a:defRPr sz="2000">
          <a:solidFill>
            <a:schemeClr val="tx1"/>
          </a:solidFill>
          <a:latin typeface="Times New Roman" pitchFamily="18" charset="0"/>
          <a:ea typeface="+mn-ea"/>
          <a:cs typeface="宋体" charset="0"/>
        </a:defRPr>
      </a:lvl3pPr>
      <a:lvl4pPr marL="1600200" indent="-228600" algn="l" rtl="0" eaLnBrk="0" fontAlgn="base" hangingPunct="0">
        <a:spcBef>
          <a:spcPct val="0"/>
        </a:spcBef>
        <a:spcAft>
          <a:spcPct val="20000"/>
        </a:spcAft>
        <a:buChar char="–"/>
        <a:defRPr sz="2000">
          <a:solidFill>
            <a:schemeClr val="tx1"/>
          </a:solidFill>
          <a:latin typeface="Times New Roman" pitchFamily="18" charset="0"/>
          <a:ea typeface="+mn-ea"/>
          <a:cs typeface="宋体" charset="0"/>
        </a:defRPr>
      </a:lvl4pPr>
      <a:lvl5pPr marL="2057400" indent="-228600" algn="l" rtl="0" eaLnBrk="0" fontAlgn="base" hangingPunct="0">
        <a:spcBef>
          <a:spcPct val="0"/>
        </a:spcBef>
        <a:spcAft>
          <a:spcPct val="20000"/>
        </a:spcAft>
        <a:buChar char="»"/>
        <a:defRPr sz="2000">
          <a:solidFill>
            <a:schemeClr val="tx1"/>
          </a:solidFill>
          <a:latin typeface="Times New Roman" pitchFamily="18" charset="0"/>
          <a:ea typeface="+mn-ea"/>
          <a:cs typeface="宋体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5.emf"/><Relationship Id="rId18" Type="http://schemas.openxmlformats.org/officeDocument/2006/relationships/oleObject" Target="../embeddings/oleObject8.bin"/><Relationship Id="rId26" Type="http://schemas.openxmlformats.org/officeDocument/2006/relationships/oleObject" Target="../embeddings/oleObject12.bin"/><Relationship Id="rId3" Type="http://schemas.openxmlformats.org/officeDocument/2006/relationships/notesSlide" Target="../notesSlides/notesSlide15.xml"/><Relationship Id="rId21" Type="http://schemas.openxmlformats.org/officeDocument/2006/relationships/image" Target="../media/image9.emf"/><Relationship Id="rId7" Type="http://schemas.openxmlformats.org/officeDocument/2006/relationships/image" Target="../media/image2.emf"/><Relationship Id="rId12" Type="http://schemas.openxmlformats.org/officeDocument/2006/relationships/oleObject" Target="../embeddings/oleObject5.bin"/><Relationship Id="rId17" Type="http://schemas.openxmlformats.org/officeDocument/2006/relationships/image" Target="../media/image7.emf"/><Relationship Id="rId25" Type="http://schemas.openxmlformats.org/officeDocument/2006/relationships/image" Target="../media/image11.emf"/><Relationship Id="rId2" Type="http://schemas.openxmlformats.org/officeDocument/2006/relationships/slideLayout" Target="../slideLayouts/slideLayout14.xml"/><Relationship Id="rId16" Type="http://schemas.openxmlformats.org/officeDocument/2006/relationships/oleObject" Target="../embeddings/oleObject7.bin"/><Relationship Id="rId20" Type="http://schemas.openxmlformats.org/officeDocument/2006/relationships/oleObject" Target="../embeddings/oleObject9.bin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4.emf"/><Relationship Id="rId24" Type="http://schemas.openxmlformats.org/officeDocument/2006/relationships/oleObject" Target="../embeddings/oleObject11.bin"/><Relationship Id="rId5" Type="http://schemas.openxmlformats.org/officeDocument/2006/relationships/image" Target="../media/image1.emf"/><Relationship Id="rId15" Type="http://schemas.openxmlformats.org/officeDocument/2006/relationships/image" Target="../media/image6.emf"/><Relationship Id="rId23" Type="http://schemas.openxmlformats.org/officeDocument/2006/relationships/image" Target="../media/image10.emf"/><Relationship Id="rId10" Type="http://schemas.openxmlformats.org/officeDocument/2006/relationships/oleObject" Target="../embeddings/oleObject4.bin"/><Relationship Id="rId19" Type="http://schemas.openxmlformats.org/officeDocument/2006/relationships/image" Target="../media/image8.e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3.emf"/><Relationship Id="rId14" Type="http://schemas.openxmlformats.org/officeDocument/2006/relationships/oleObject" Target="../embeddings/oleObject6.bin"/><Relationship Id="rId22" Type="http://schemas.openxmlformats.org/officeDocument/2006/relationships/oleObject" Target="../embeddings/oleObject10.bin"/><Relationship Id="rId27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00113" y="1628775"/>
            <a:ext cx="7335837" cy="1728788"/>
          </a:xfrm>
        </p:spPr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zh-CN" altLang="en-US"/>
              <a:t>模拟与数字电路</a:t>
            </a:r>
            <a:br>
              <a:rPr lang="zh-CN" altLang="en-US"/>
            </a:br>
            <a:r>
              <a:rPr lang="en-US" altLang="zh-CN" sz="2400" b="0"/>
              <a:t>Analog and Digital Circuits</a:t>
            </a:r>
            <a:endParaRPr lang="zh-CN" altLang="en-US" sz="2400" b="0"/>
          </a:p>
        </p:txBody>
      </p:sp>
      <p:sp>
        <p:nvSpPr>
          <p:cNvPr id="4099" name="Text Box 4"/>
          <p:cNvSpPr txBox="1">
            <a:spLocks noChangeArrowheads="1"/>
          </p:cNvSpPr>
          <p:nvPr/>
        </p:nvSpPr>
        <p:spPr bwMode="auto">
          <a:xfrm>
            <a:off x="863600" y="3933825"/>
            <a:ext cx="7416800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Aft>
                <a:spcPct val="0"/>
              </a:spcAft>
              <a:buFontTx/>
              <a:buNone/>
            </a:pPr>
            <a:r>
              <a:rPr lang="en-US" altLang="zh-CN" sz="3200"/>
              <a:t>09_Verilog HDL(1)</a:t>
            </a:r>
          </a:p>
          <a:p>
            <a:pPr algn="ctr" eaLnBrk="1" hangingPunct="1">
              <a:spcAft>
                <a:spcPct val="0"/>
              </a:spcAft>
              <a:buFontTx/>
              <a:buNone/>
            </a:pPr>
            <a:r>
              <a:rPr lang="zh-CN" altLang="en-US" sz="2000" b="0">
                <a:latin typeface="Arial" panose="020B0604020202020204" pitchFamily="34" charset="0"/>
              </a:rPr>
              <a:t>（数电</a:t>
            </a:r>
            <a:r>
              <a:rPr lang="en-US" altLang="zh-CN" sz="2000" b="0">
                <a:latin typeface="Arial" panose="020B0604020202020204" pitchFamily="34" charset="0"/>
              </a:rPr>
              <a:t>P60-73</a:t>
            </a:r>
            <a:r>
              <a:rPr lang="zh-CN" altLang="en-US" sz="2000" b="0">
                <a:latin typeface="Arial" panose="020B0604020202020204" pitchFamily="34" charset="0"/>
              </a:rPr>
              <a:t>， </a:t>
            </a:r>
            <a:r>
              <a:rPr lang="en-US" altLang="zh-CN" sz="2000" b="0">
                <a:latin typeface="Arial" panose="020B0604020202020204" pitchFamily="34" charset="0"/>
              </a:rPr>
              <a:t>P206-214</a:t>
            </a:r>
            <a:r>
              <a:rPr lang="zh-CN" altLang="en-US" sz="2000" b="0">
                <a:latin typeface="Arial" panose="020B0604020202020204" pitchFamily="34" charset="0"/>
              </a:rPr>
              <a:t>）</a:t>
            </a:r>
          </a:p>
          <a:p>
            <a:pPr algn="ctr" eaLnBrk="1" hangingPunct="1">
              <a:spcAft>
                <a:spcPct val="0"/>
              </a:spcAft>
              <a:buFontTx/>
              <a:buNone/>
            </a:pPr>
            <a:endParaRPr lang="en-US" altLang="zh-CN"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B32F1664-D3D6-4FA6-9B1C-92124DFC854D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0483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20484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DBF17DC4-8431-4011-BB26-7458734FDBD5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04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常量</a:t>
            </a:r>
          </a:p>
        </p:txBody>
      </p:sp>
      <p:sp>
        <p:nvSpPr>
          <p:cNvPr id="133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49388"/>
            <a:ext cx="8372475" cy="4932362"/>
          </a:xfrm>
        </p:spPr>
        <p:txBody>
          <a:bodyPr/>
          <a:lstStyle/>
          <a:p>
            <a:pPr>
              <a:defRPr/>
            </a:pPr>
            <a:r>
              <a:rPr lang="zh-CN" altLang="en-US" dirty="0">
                <a:latin typeface="+mj-ea"/>
                <a:ea typeface="+mj-ea"/>
                <a:cs typeface="Courier New" panose="02070309020205020404" pitchFamily="49" charset="0"/>
              </a:rPr>
              <a:t>整数型</a:t>
            </a:r>
          </a:p>
          <a:p>
            <a:pPr lvl="1">
              <a:defRPr/>
            </a:pPr>
            <a:r>
              <a:rPr lang="zh-CN" altLang="en-US" dirty="0">
                <a:latin typeface="+mj-ea"/>
                <a:ea typeface="+mj-ea"/>
              </a:rPr>
              <a:t>十进制数形式表示，例如，</a:t>
            </a:r>
            <a:r>
              <a:rPr lang="en-US" altLang="zh-CN" dirty="0">
                <a:latin typeface="+mj-ea"/>
                <a:ea typeface="+mj-ea"/>
                <a:cs typeface="Courier New" panose="02070309020205020404" pitchFamily="49" charset="0"/>
              </a:rPr>
              <a:t>30</a:t>
            </a:r>
            <a:r>
              <a:rPr lang="zh-CN" altLang="en-US" dirty="0">
                <a:latin typeface="+mj-ea"/>
                <a:ea typeface="+mj-ea"/>
              </a:rPr>
              <a:t>、－</a:t>
            </a:r>
            <a:r>
              <a:rPr lang="en-US" altLang="zh-CN" dirty="0">
                <a:latin typeface="+mj-ea"/>
                <a:ea typeface="+mj-ea"/>
              </a:rPr>
              <a:t>2</a:t>
            </a:r>
          </a:p>
          <a:p>
            <a:pPr lvl="1">
              <a:defRPr/>
            </a:pPr>
            <a:r>
              <a:rPr lang="zh-CN" altLang="en-US" dirty="0">
                <a:latin typeface="+mj-ea"/>
                <a:ea typeface="+mj-ea"/>
              </a:rPr>
              <a:t>带基数形式表示，格式为：</a:t>
            </a:r>
          </a:p>
          <a:p>
            <a:pPr lvl="1">
              <a:buFontTx/>
              <a:buNone/>
              <a:defRPr/>
            </a:pPr>
            <a:r>
              <a:rPr lang="en-US" altLang="zh-CN" dirty="0">
                <a:latin typeface="+mj-ea"/>
                <a:ea typeface="+mj-ea"/>
                <a:cs typeface="Courier New" panose="02070309020205020404" pitchFamily="49" charset="0"/>
              </a:rPr>
              <a:t>   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&lt;</a:t>
            </a:r>
            <a:r>
              <a:rPr lang="zh-CN" altLang="en-US" sz="2000" dirty="0">
                <a:latin typeface="+mj-ea"/>
                <a:ea typeface="+mj-ea"/>
              </a:rPr>
              <a:t>＋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/</a:t>
            </a:r>
            <a:r>
              <a:rPr lang="zh-CN" altLang="en-US" sz="2000" dirty="0">
                <a:latin typeface="+mj-ea"/>
                <a:ea typeface="+mj-ea"/>
              </a:rPr>
              <a:t>－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&gt; &lt;</a:t>
            </a:r>
            <a:r>
              <a:rPr lang="zh-CN" altLang="en-US" sz="2000" dirty="0">
                <a:latin typeface="+mj-ea"/>
                <a:ea typeface="+mj-ea"/>
              </a:rPr>
              <a:t>位宽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&gt;’ &lt;</a:t>
            </a:r>
            <a:r>
              <a:rPr lang="zh-CN" altLang="en-US" sz="2000" dirty="0">
                <a:latin typeface="+mj-ea"/>
                <a:ea typeface="+mj-ea"/>
              </a:rPr>
              <a:t>基数符号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&gt; &lt;</a:t>
            </a:r>
            <a:r>
              <a:rPr lang="zh-CN" altLang="en-US" sz="2000" dirty="0">
                <a:latin typeface="+mj-ea"/>
                <a:ea typeface="+mj-ea"/>
              </a:rPr>
              <a:t>数值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&gt;</a:t>
            </a:r>
          </a:p>
          <a:p>
            <a:pPr lvl="1">
              <a:buFontTx/>
              <a:buNone/>
              <a:defRPr/>
            </a:pPr>
            <a:r>
              <a:rPr lang="zh-CN" altLang="en-US" sz="2000" dirty="0">
                <a:latin typeface="+mj-ea"/>
                <a:ea typeface="+mj-ea"/>
              </a:rPr>
              <a:t>  基数符号：十进制 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D/d</a:t>
            </a:r>
            <a:r>
              <a:rPr lang="zh-CN" altLang="en-US" sz="2000" dirty="0">
                <a:latin typeface="+mj-ea"/>
                <a:ea typeface="+mj-ea"/>
              </a:rPr>
              <a:t>，二进制 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B/b</a:t>
            </a:r>
            <a:r>
              <a:rPr lang="zh-CN" altLang="en-US" sz="2000" dirty="0">
                <a:latin typeface="+mj-ea"/>
                <a:ea typeface="+mj-ea"/>
              </a:rPr>
              <a:t>，八进制 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O/o</a:t>
            </a:r>
            <a:r>
              <a:rPr lang="zh-CN" altLang="en-US" sz="2000" dirty="0">
                <a:latin typeface="+mj-ea"/>
                <a:ea typeface="+mj-ea"/>
              </a:rPr>
              <a:t>，十六进制 </a:t>
            </a:r>
            <a:r>
              <a:rPr lang="en-US" altLang="zh-CN" sz="2000" dirty="0">
                <a:latin typeface="+mj-ea"/>
                <a:ea typeface="+mj-ea"/>
                <a:cs typeface="Courier New" panose="02070309020205020404" pitchFamily="49" charset="0"/>
              </a:rPr>
              <a:t>H/h</a:t>
            </a:r>
          </a:p>
          <a:p>
            <a:pPr lvl="1">
              <a:buFontTx/>
              <a:buNone/>
              <a:defRPr/>
            </a:pPr>
            <a:r>
              <a:rPr lang="zh-CN" altLang="es-ES" sz="2000" dirty="0">
                <a:latin typeface="+mj-ea"/>
                <a:ea typeface="+mj-ea"/>
              </a:rPr>
              <a:t>  例如，</a:t>
            </a:r>
            <a:r>
              <a:rPr lang="es-ES" altLang="zh-CN" sz="2000" dirty="0">
                <a:latin typeface="+mj-ea"/>
                <a:ea typeface="+mj-ea"/>
                <a:cs typeface="Courier New" panose="02070309020205020404" pitchFamily="49" charset="0"/>
              </a:rPr>
              <a:t>–8’d101</a:t>
            </a:r>
            <a:r>
              <a:rPr lang="zh-CN" altLang="es-ES" sz="2000" dirty="0">
                <a:latin typeface="+mj-ea"/>
                <a:ea typeface="+mj-ea"/>
              </a:rPr>
              <a:t>、</a:t>
            </a:r>
            <a:r>
              <a:rPr lang="es-ES" altLang="zh-CN" sz="2000" dirty="0">
                <a:latin typeface="+mj-ea"/>
                <a:ea typeface="+mj-ea"/>
                <a:cs typeface="Courier New" panose="02070309020205020404" pitchFamily="49" charset="0"/>
              </a:rPr>
              <a:t>5’o37</a:t>
            </a:r>
            <a:r>
              <a:rPr lang="zh-CN" altLang="es-ES" sz="2000" dirty="0">
                <a:latin typeface="+mj-ea"/>
                <a:ea typeface="+mj-ea"/>
              </a:rPr>
              <a:t>、</a:t>
            </a:r>
            <a:r>
              <a:rPr lang="es-ES" altLang="zh-CN" sz="2000" dirty="0">
                <a:latin typeface="+mj-ea"/>
                <a:ea typeface="+mj-ea"/>
                <a:cs typeface="Courier New" panose="02070309020205020404" pitchFamily="49" charset="0"/>
              </a:rPr>
              <a:t>8’HeD</a:t>
            </a:r>
            <a:r>
              <a:rPr lang="zh-CN" altLang="es-ES" sz="2000" dirty="0">
                <a:latin typeface="+mj-ea"/>
                <a:ea typeface="+mj-ea"/>
              </a:rPr>
              <a:t>，</a:t>
            </a:r>
            <a:r>
              <a:rPr lang="es-ES" altLang="zh-CN" sz="2000" dirty="0">
                <a:latin typeface="+mj-ea"/>
                <a:ea typeface="+mj-ea"/>
                <a:cs typeface="Courier New" panose="02070309020205020404" pitchFamily="49" charset="0"/>
              </a:rPr>
              <a:t>8’b1001_001x </a:t>
            </a:r>
          </a:p>
          <a:p>
            <a:pPr lvl="1">
              <a:buFontTx/>
              <a:buNone/>
              <a:defRPr/>
            </a:pPr>
            <a:endParaRPr lang="es-ES" altLang="zh-CN" sz="2000" dirty="0">
              <a:latin typeface="+mj-ea"/>
              <a:ea typeface="+mj-ea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zh-CN" altLang="en-US" dirty="0">
                <a:latin typeface="+mj-ea"/>
                <a:ea typeface="+mj-ea"/>
                <a:cs typeface="Courier New" panose="02070309020205020404" pitchFamily="49" charset="0"/>
              </a:rPr>
              <a:t>实数型常量</a:t>
            </a:r>
          </a:p>
          <a:p>
            <a:pPr lvl="1">
              <a:defRPr/>
            </a:pPr>
            <a:r>
              <a:rPr lang="zh-CN" altLang="en-US" dirty="0">
                <a:latin typeface="+mj-ea"/>
                <a:ea typeface="+mj-ea"/>
              </a:rPr>
              <a:t>十进制记数法，例如，</a:t>
            </a:r>
            <a:r>
              <a:rPr lang="en-US" altLang="zh-CN" dirty="0">
                <a:latin typeface="+mj-ea"/>
                <a:ea typeface="+mj-ea"/>
                <a:cs typeface="Courier New" panose="02070309020205020404" pitchFamily="49" charset="0"/>
              </a:rPr>
              <a:t>0.1</a:t>
            </a:r>
            <a:r>
              <a:rPr lang="zh-CN" altLang="en-US" dirty="0">
                <a:latin typeface="+mj-ea"/>
                <a:ea typeface="+mj-ea"/>
              </a:rPr>
              <a:t>、</a:t>
            </a:r>
            <a:r>
              <a:rPr lang="en-US" altLang="zh-CN" dirty="0">
                <a:latin typeface="+mj-ea"/>
                <a:ea typeface="+mj-ea"/>
                <a:cs typeface="Courier New" panose="02070309020205020404" pitchFamily="49" charset="0"/>
              </a:rPr>
              <a:t>2.0</a:t>
            </a:r>
            <a:r>
              <a:rPr lang="zh-CN" altLang="en-US" dirty="0">
                <a:latin typeface="+mj-ea"/>
                <a:ea typeface="+mj-ea"/>
              </a:rPr>
              <a:t>、</a:t>
            </a:r>
            <a:r>
              <a:rPr lang="en-US" altLang="zh-CN" dirty="0">
                <a:latin typeface="+mj-ea"/>
                <a:ea typeface="+mj-ea"/>
                <a:cs typeface="Courier New" panose="02070309020205020404" pitchFamily="49" charset="0"/>
              </a:rPr>
              <a:t>5.67</a:t>
            </a:r>
          </a:p>
          <a:p>
            <a:pPr lvl="1">
              <a:defRPr/>
            </a:pPr>
            <a:r>
              <a:rPr lang="zh-CN" altLang="en-US" dirty="0">
                <a:latin typeface="+mj-ea"/>
                <a:ea typeface="+mj-ea"/>
              </a:rPr>
              <a:t>科学记数法，例如，</a:t>
            </a:r>
            <a:r>
              <a:rPr lang="en-US" altLang="zh-CN" dirty="0">
                <a:latin typeface="+mj-ea"/>
                <a:ea typeface="+mj-ea"/>
                <a:cs typeface="Courier New" panose="02070309020205020404" pitchFamily="49" charset="0"/>
              </a:rPr>
              <a:t>23.1e2</a:t>
            </a:r>
            <a:r>
              <a:rPr lang="zh-CN" altLang="en-US" dirty="0">
                <a:latin typeface="+mj-ea"/>
                <a:ea typeface="+mj-ea"/>
              </a:rPr>
              <a:t>、</a:t>
            </a:r>
            <a:r>
              <a:rPr lang="en-US" altLang="zh-CN" dirty="0">
                <a:latin typeface="+mj-ea"/>
                <a:ea typeface="+mj-ea"/>
                <a:cs typeface="Courier New" panose="02070309020205020404" pitchFamily="49" charset="0"/>
              </a:rPr>
              <a:t>5E</a:t>
            </a:r>
            <a:r>
              <a:rPr lang="zh-CN" altLang="en-US" dirty="0">
                <a:latin typeface="+mj-ea"/>
                <a:ea typeface="+mj-ea"/>
              </a:rPr>
              <a:t>－</a:t>
            </a:r>
            <a:r>
              <a:rPr lang="en-US" altLang="zh-CN" dirty="0">
                <a:latin typeface="+mj-ea"/>
                <a:ea typeface="+mj-ea"/>
                <a:cs typeface="Courier New" panose="02070309020205020404" pitchFamily="49" charset="0"/>
              </a:rPr>
              <a:t>4</a:t>
            </a:r>
            <a:endParaRPr lang="zh-CN" altLang="en-US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84414DF2-E6D6-448B-A629-E7B897DC840F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2531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22532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6FA11C22-6E02-4BD6-8B5D-A13B907160A7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11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25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符号常量</a:t>
            </a:r>
          </a:p>
        </p:txBody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49388"/>
            <a:ext cx="8039100" cy="4932362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/>
              <a:t>用参数定义语句定义一个标识符来代表一个常量</a:t>
            </a:r>
          </a:p>
          <a:p>
            <a:pPr lvl="1">
              <a:lnSpc>
                <a:spcPct val="110000"/>
              </a:lnSpc>
            </a:pPr>
            <a:r>
              <a:rPr kumimoji="1" lang="zh-CN" altLang="en-US" b="1"/>
              <a:t>常用来定义变量的位宽及延时等</a:t>
            </a:r>
          </a:p>
          <a:p>
            <a:pPr>
              <a:lnSpc>
                <a:spcPct val="110000"/>
              </a:lnSpc>
            </a:pPr>
            <a:r>
              <a:rPr lang="zh-CN" altLang="en-US"/>
              <a:t>定义格式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altLang="zh-CN"/>
              <a:t>    parameter </a:t>
            </a:r>
            <a:r>
              <a:rPr lang="zh-CN" altLang="en-US"/>
              <a:t>参数名</a:t>
            </a:r>
            <a:r>
              <a:rPr lang="en-US" altLang="zh-CN"/>
              <a:t>1</a:t>
            </a:r>
            <a:r>
              <a:rPr lang="zh-CN" altLang="en-US"/>
              <a:t>＝常量表达式</a:t>
            </a:r>
            <a:r>
              <a:rPr lang="en-US" altLang="zh-CN"/>
              <a:t>1</a:t>
            </a:r>
            <a:r>
              <a:rPr lang="zh-CN" altLang="en-US"/>
              <a:t>，参数名</a:t>
            </a:r>
            <a:r>
              <a:rPr lang="en-US" altLang="zh-CN"/>
              <a:t>2</a:t>
            </a:r>
            <a:r>
              <a:rPr lang="zh-CN" altLang="en-US"/>
              <a:t>＝常量表达式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……</a:t>
            </a:r>
            <a:r>
              <a:rPr lang="zh-CN" altLang="en-US"/>
              <a:t>；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zh-CN" altLang="en-US"/>
              <a:t>    例如：</a:t>
            </a:r>
            <a:r>
              <a:rPr lang="en-US" altLang="zh-CN"/>
              <a:t>parameter  BIT=1, BYTE=8, PI=3.14;</a:t>
            </a:r>
          </a:p>
          <a:p>
            <a:pPr>
              <a:lnSpc>
                <a:spcPct val="110000"/>
              </a:lnSpc>
            </a:pP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2E90534A-B9E4-45F2-B691-3BCA540AB332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4579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24580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425D2B80-1214-4E8E-A244-2B6CD0967229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12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45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solidFill>
                  <a:schemeClr val="tx1"/>
                </a:solidFill>
              </a:rPr>
              <a:t>变量数据类型</a:t>
            </a:r>
            <a:endParaRPr lang="zh-CN" altLang="en-US"/>
          </a:p>
        </p:txBody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线网</a:t>
            </a:r>
            <a:r>
              <a:rPr lang="en-US" altLang="zh-CN"/>
              <a:t>(net )</a:t>
            </a:r>
            <a:r>
              <a:rPr lang="zh-CN" altLang="en-US"/>
              <a:t>型 ：表示元件之间的物理连线</a:t>
            </a:r>
          </a:p>
          <a:p>
            <a:pPr lvl="1"/>
            <a:r>
              <a:rPr kumimoji="1" lang="zh-CN" altLang="en-US"/>
              <a:t>输出值紧随输入值的变化而变化</a:t>
            </a:r>
          </a:p>
          <a:p>
            <a:pPr lvl="1"/>
            <a:r>
              <a:rPr lang="zh-CN" altLang="en-US"/>
              <a:t>最常用类型是</a:t>
            </a:r>
            <a:r>
              <a:rPr lang="en-US" altLang="zh-CN"/>
              <a:t>wire</a:t>
            </a:r>
          </a:p>
          <a:p>
            <a:r>
              <a:rPr lang="zh-CN" altLang="en-US"/>
              <a:t>寄存器</a:t>
            </a:r>
            <a:r>
              <a:rPr lang="en-US" altLang="zh-CN"/>
              <a:t>(register)</a:t>
            </a:r>
            <a:r>
              <a:rPr lang="zh-CN" altLang="en-US"/>
              <a:t>型 ：表示抽象存储元件</a:t>
            </a:r>
          </a:p>
          <a:p>
            <a:pPr lvl="1"/>
            <a:r>
              <a:rPr lang="zh-CN" altLang="en-US"/>
              <a:t>在赋新值以前保持原值</a:t>
            </a:r>
            <a:endParaRPr lang="en-US" altLang="zh-CN"/>
          </a:p>
          <a:p>
            <a:pPr lvl="1"/>
            <a:r>
              <a:rPr lang="zh-CN" altLang="en-US"/>
              <a:t>只能在</a:t>
            </a:r>
            <a:r>
              <a:rPr lang="en-US" altLang="zh-CN"/>
              <a:t>initial</a:t>
            </a:r>
            <a:r>
              <a:rPr lang="zh-CN" altLang="en-US"/>
              <a:t>或</a:t>
            </a:r>
            <a:r>
              <a:rPr lang="en-US" altLang="zh-CN"/>
              <a:t>always</a:t>
            </a:r>
            <a:r>
              <a:rPr lang="zh-CN" altLang="en-US"/>
              <a:t>语句中被赋值</a:t>
            </a:r>
          </a:p>
          <a:p>
            <a:pPr lvl="1"/>
            <a:r>
              <a:rPr lang="zh-CN" altLang="en-US"/>
              <a:t>最常用类型是</a:t>
            </a:r>
            <a:r>
              <a:rPr lang="en-US" altLang="zh-CN"/>
              <a:t>reg</a:t>
            </a:r>
          </a:p>
          <a:p>
            <a:r>
              <a:rPr lang="zh-CN" altLang="en-US"/>
              <a:t>定义格式</a:t>
            </a:r>
            <a:endParaRPr lang="en-US" altLang="zh-CN"/>
          </a:p>
          <a:p>
            <a:pPr>
              <a:buFontTx/>
              <a:buNone/>
            </a:pPr>
            <a:r>
              <a:rPr lang="en-US" altLang="zh-CN"/>
              <a:t>    wire/reg  [MSB:LSB] </a:t>
            </a:r>
            <a:r>
              <a:rPr lang="zh-CN" altLang="en-US"/>
              <a:t>变量名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…</a:t>
            </a:r>
            <a:r>
              <a:rPr lang="zh-CN" altLang="en-US"/>
              <a:t>，变量名</a:t>
            </a:r>
            <a:r>
              <a:rPr lang="en-US" altLang="zh-CN"/>
              <a:t>n</a:t>
            </a:r>
            <a:r>
              <a:rPr lang="zh-CN" altLang="en-US"/>
              <a:t>；</a:t>
            </a:r>
          </a:p>
          <a:p>
            <a:pPr>
              <a:buFontTx/>
              <a:buNone/>
            </a:pPr>
            <a:r>
              <a:rPr lang="zh-CN" altLang="en-US"/>
              <a:t>    例如</a:t>
            </a:r>
            <a:r>
              <a:rPr lang="en-US" altLang="zh-CN"/>
              <a:t>:   wire  a, b;   reg[3:0]  state;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C10BCA7E-02E0-46D9-AD36-D370026EA6FB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6627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26628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E1D28176-9058-4170-B390-F19F147F6F11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13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66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Verilog HDL</a:t>
            </a:r>
            <a:r>
              <a:rPr lang="zh-CN" altLang="en-US"/>
              <a:t>程序基本结构</a:t>
            </a:r>
          </a:p>
        </p:txBody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/>
              <a:t>由实现特定功能的模块构成</a:t>
            </a:r>
          </a:p>
          <a:p>
            <a:pPr>
              <a:lnSpc>
                <a:spcPct val="90000"/>
              </a:lnSpc>
            </a:pPr>
            <a:endParaRPr lang="zh-CN" altLang="en-US" sz="1200"/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sz="3200"/>
              <a:t>   </a:t>
            </a:r>
            <a:r>
              <a:rPr lang="en-US" altLang="zh-CN"/>
              <a:t>module </a:t>
            </a:r>
            <a:r>
              <a:rPr lang="zh-CN" altLang="en-US"/>
              <a:t>模块名 </a:t>
            </a:r>
            <a:r>
              <a:rPr lang="en-US" altLang="zh-CN"/>
              <a:t>(</a:t>
            </a:r>
            <a:r>
              <a:rPr lang="zh-CN" altLang="en-US"/>
              <a:t>端口名</a:t>
            </a:r>
            <a:r>
              <a:rPr lang="en-US" altLang="zh-CN"/>
              <a:t>1, </a:t>
            </a:r>
            <a:r>
              <a:rPr lang="zh-CN" altLang="en-US"/>
              <a:t>端口名</a:t>
            </a:r>
            <a:r>
              <a:rPr lang="en-US" altLang="zh-CN"/>
              <a:t>2, …)</a:t>
            </a:r>
            <a:r>
              <a:rPr lang="zh-CN" altLang="en-US"/>
              <a:t>；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zh-CN" altLang="en-US"/>
              <a:t>   端口类型说明</a:t>
            </a:r>
            <a:r>
              <a:rPr lang="en-US" altLang="zh-CN"/>
              <a:t>(input, output, inout)</a:t>
            </a:r>
            <a:r>
              <a:rPr lang="zh-CN" altLang="en-US"/>
              <a:t>；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zh-CN" altLang="en-US"/>
              <a:t>   参数定义</a:t>
            </a:r>
            <a:r>
              <a:rPr lang="en-US" altLang="zh-CN"/>
              <a:t>(</a:t>
            </a:r>
            <a:r>
              <a:rPr lang="zh-CN" altLang="en-US"/>
              <a:t>可选</a:t>
            </a:r>
            <a:r>
              <a:rPr lang="en-US" altLang="zh-CN"/>
              <a:t>)</a:t>
            </a:r>
            <a:r>
              <a:rPr lang="zh-CN" altLang="en-US"/>
              <a:t>；    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zh-CN" altLang="en-US"/>
              <a:t>   数据类型定义</a:t>
            </a:r>
            <a:r>
              <a:rPr lang="en-US" altLang="zh-CN"/>
              <a:t>(wire, reg</a:t>
            </a:r>
            <a:r>
              <a:rPr lang="zh-CN" altLang="en-US"/>
              <a:t>等</a:t>
            </a:r>
            <a:r>
              <a:rPr lang="en-US" altLang="zh-CN"/>
              <a:t>)</a:t>
            </a:r>
            <a:r>
              <a:rPr lang="zh-CN" altLang="en-US"/>
              <a:t>；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zh-CN" altLang="en-US" sz="1400"/>
          </a:p>
          <a:p>
            <a:pPr lvl="1">
              <a:lnSpc>
                <a:spcPct val="90000"/>
              </a:lnSpc>
              <a:buFontTx/>
              <a:buNone/>
            </a:pPr>
            <a:r>
              <a:rPr lang="zh-CN" altLang="en-US"/>
              <a:t>   实例化低层模块和基本门级元件；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zh-CN" altLang="en-US"/>
              <a:t>   连续赋值语句（</a:t>
            </a:r>
            <a:r>
              <a:rPr lang="en-US" altLang="zh-CN"/>
              <a:t>assign</a:t>
            </a:r>
            <a:r>
              <a:rPr lang="zh-CN" altLang="en-US"/>
              <a:t>）；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zh-CN" altLang="en-US"/>
              <a:t>   过程块结构（</a:t>
            </a:r>
            <a:r>
              <a:rPr lang="en-US" altLang="zh-CN"/>
              <a:t>initial</a:t>
            </a:r>
            <a:r>
              <a:rPr lang="zh-CN" altLang="en-US"/>
              <a:t>和</a:t>
            </a:r>
            <a:r>
              <a:rPr lang="en-US" altLang="zh-CN"/>
              <a:t>always</a:t>
            </a:r>
            <a:r>
              <a:rPr lang="zh-CN" altLang="en-US"/>
              <a:t>）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zh-CN" altLang="en-US"/>
              <a:t>          行为描述语句；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sz="3200"/>
              <a:t>   </a:t>
            </a:r>
            <a:r>
              <a:rPr lang="en-US" altLang="zh-CN"/>
              <a:t>endmodule</a:t>
            </a:r>
            <a:endParaRPr lang="zh-CN" altLang="en-US" sz="2400"/>
          </a:p>
        </p:txBody>
      </p:sp>
      <p:sp>
        <p:nvSpPr>
          <p:cNvPr id="26631" name="Text Box 4"/>
          <p:cNvSpPr txBox="1">
            <a:spLocks noChangeArrowheads="1"/>
          </p:cNvSpPr>
          <p:nvPr/>
        </p:nvSpPr>
        <p:spPr bwMode="auto">
          <a:xfrm>
            <a:off x="6437313" y="3008313"/>
            <a:ext cx="14097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Aft>
                <a:spcPct val="0"/>
              </a:spcAft>
              <a:buFontTx/>
              <a:buNone/>
            </a:pPr>
            <a:r>
              <a:rPr lang="zh-CN" altLang="en-US" sz="2400">
                <a:latin typeface="Arial" panose="020B0604020202020204" pitchFamily="34" charset="0"/>
              </a:rPr>
              <a:t>说明部分</a:t>
            </a:r>
          </a:p>
        </p:txBody>
      </p:sp>
      <p:sp>
        <p:nvSpPr>
          <p:cNvPr id="26632" name="AutoShape 5"/>
          <p:cNvSpPr>
            <a:spLocks/>
          </p:cNvSpPr>
          <p:nvPr/>
        </p:nvSpPr>
        <p:spPr bwMode="auto">
          <a:xfrm>
            <a:off x="6119813" y="2711450"/>
            <a:ext cx="287337" cy="1041400"/>
          </a:xfrm>
          <a:prstGeom prst="rightBrace">
            <a:avLst>
              <a:gd name="adj1" fmla="val 30203"/>
              <a:gd name="adj2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Aft>
                <a:spcPct val="0"/>
              </a:spcAft>
              <a:buFontTx/>
              <a:buNone/>
            </a:pPr>
            <a:endParaRPr lang="zh-CN" altLang="en-US" sz="1800" b="0">
              <a:latin typeface="Arial" panose="020B0604020202020204" pitchFamily="34" charset="0"/>
            </a:endParaRPr>
          </a:p>
        </p:txBody>
      </p:sp>
      <p:sp>
        <p:nvSpPr>
          <p:cNvPr id="26633" name="Text Box 6"/>
          <p:cNvSpPr txBox="1">
            <a:spLocks noChangeArrowheads="1"/>
          </p:cNvSpPr>
          <p:nvPr/>
        </p:nvSpPr>
        <p:spPr bwMode="auto">
          <a:xfrm>
            <a:off x="6372225" y="4508500"/>
            <a:ext cx="20224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Aft>
                <a:spcPct val="0"/>
              </a:spcAft>
              <a:buFontTx/>
              <a:buNone/>
            </a:pPr>
            <a:r>
              <a:rPr lang="zh-CN" altLang="en-US" sz="2400">
                <a:latin typeface="Arial" panose="020B0604020202020204" pitchFamily="34" charset="0"/>
              </a:rPr>
              <a:t>功能描述部分</a:t>
            </a:r>
          </a:p>
          <a:p>
            <a:pPr eaLnBrk="1" hangingPunct="1">
              <a:spcAft>
                <a:spcPct val="0"/>
              </a:spcAft>
              <a:buFontTx/>
              <a:buNone/>
            </a:pPr>
            <a:r>
              <a:rPr lang="zh-CN" altLang="en-US" sz="2400">
                <a:latin typeface="Arial" panose="020B0604020202020204" pitchFamily="34" charset="0"/>
              </a:rPr>
              <a:t>顺序是任意的</a:t>
            </a:r>
          </a:p>
        </p:txBody>
      </p:sp>
      <p:sp>
        <p:nvSpPr>
          <p:cNvPr id="26634" name="AutoShape 7"/>
          <p:cNvSpPr>
            <a:spLocks/>
          </p:cNvSpPr>
          <p:nvPr/>
        </p:nvSpPr>
        <p:spPr bwMode="auto">
          <a:xfrm>
            <a:off x="6119813" y="4076700"/>
            <a:ext cx="252412" cy="1584325"/>
          </a:xfrm>
          <a:prstGeom prst="rightBrace">
            <a:avLst>
              <a:gd name="adj1" fmla="val 52306"/>
              <a:gd name="adj2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Aft>
                <a:spcPct val="0"/>
              </a:spcAft>
              <a:buFontTx/>
              <a:buNone/>
            </a:pPr>
            <a:endParaRPr lang="zh-CN" altLang="en-US" sz="1800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5FF46CF2-1269-4A9F-AF23-76BA289B5C44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8675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28676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62180F3F-3A77-49C1-9D2C-F309D27BCA73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14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286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VerilogHDL</a:t>
            </a:r>
            <a:r>
              <a:rPr lang="zh-CN" altLang="en-US"/>
              <a:t>描述组合逻辑电路</a:t>
            </a:r>
          </a:p>
        </p:txBody>
      </p:sp>
      <p:sp>
        <p:nvSpPr>
          <p:cNvPr id="2867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组合逻辑电路的门级描述</a:t>
            </a:r>
          </a:p>
          <a:p>
            <a:pPr lvl="1"/>
            <a:r>
              <a:rPr lang="zh-CN" altLang="en-US"/>
              <a:t>使用内置的基本门级元件描述</a:t>
            </a:r>
          </a:p>
          <a:p>
            <a:r>
              <a:rPr lang="zh-CN" altLang="en-US"/>
              <a:t>组合逻辑电路的数据流描述</a:t>
            </a:r>
          </a:p>
          <a:p>
            <a:pPr lvl="1"/>
            <a:r>
              <a:rPr lang="zh-CN" altLang="en-US"/>
              <a:t>使用连续赋值</a:t>
            </a:r>
            <a:r>
              <a:rPr lang="en-US" altLang="zh-CN"/>
              <a:t>assign</a:t>
            </a:r>
            <a:r>
              <a:rPr lang="zh-CN" altLang="en-US"/>
              <a:t>语句描述</a:t>
            </a:r>
          </a:p>
          <a:p>
            <a:r>
              <a:rPr lang="zh-CN" altLang="en-US"/>
              <a:t>组合逻辑电路的行为级描述</a:t>
            </a:r>
          </a:p>
          <a:p>
            <a:pPr lvl="1"/>
            <a:r>
              <a:rPr lang="zh-CN" altLang="en-US"/>
              <a:t>使用</a:t>
            </a:r>
            <a:r>
              <a:rPr lang="en-US" altLang="zh-CN"/>
              <a:t>always</a:t>
            </a:r>
            <a:r>
              <a:rPr lang="zh-CN" altLang="en-US"/>
              <a:t>结构描述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50C99EF4-2E51-4327-97F0-2AD526E6AE29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0723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30724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7FD7F2F6-4B29-40B4-AEA2-83D24FC953A3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15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072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zh-CN" altLang="en-US"/>
              <a:t>基本门级元件</a:t>
            </a:r>
          </a:p>
        </p:txBody>
      </p:sp>
      <p:graphicFrame>
        <p:nvGraphicFramePr>
          <p:cNvPr id="1347677" name="Group 93"/>
          <p:cNvGraphicFramePr>
            <a:graphicFrameLocks noGrp="1"/>
          </p:cNvGraphicFramePr>
          <p:nvPr>
            <p:ph idx="1"/>
          </p:nvPr>
        </p:nvGraphicFramePr>
        <p:xfrm>
          <a:off x="457200" y="1449388"/>
          <a:ext cx="8229600" cy="4787902"/>
        </p:xfrm>
        <a:graphic>
          <a:graphicData uri="http://schemas.openxmlformats.org/drawingml/2006/table">
            <a:tbl>
              <a:tblPr/>
              <a:tblGrid>
                <a:gridCol w="19192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64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7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06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0238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元件符号</a:t>
                      </a:r>
                    </a:p>
                  </a:txBody>
                  <a:tcPr marL="90000" marR="90000" marT="54000" marB="54000" anchor="ctr" anchorCtr="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功能说明</a:t>
                      </a:r>
                    </a:p>
                  </a:txBody>
                  <a:tcPr marL="90000" marR="90000" marT="54000" marB="540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元件符号</a:t>
                      </a:r>
                    </a:p>
                  </a:txBody>
                  <a:tcPr marL="90000" marR="90000" marT="54000" marB="54000" anchor="ctr" anchorCtr="1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功能说明</a:t>
                      </a:r>
                    </a:p>
                  </a:txBody>
                  <a:tcPr marL="90000" marR="90000" marT="54000" marB="540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625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and</a:t>
                      </a:r>
                    </a:p>
                  </a:txBody>
                  <a:tcPr marL="90000" marR="90000" marT="54000" marB="54000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多输入端与门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nand</a:t>
                      </a:r>
                    </a:p>
                  </a:txBody>
                  <a:tcPr marL="90000" marR="90000" marT="54000" marB="5400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多输入端与非门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038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or</a:t>
                      </a:r>
                    </a:p>
                  </a:txBody>
                  <a:tcPr marL="90000" marR="90000" marT="54000" marB="54000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多输入端或门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nor</a:t>
                      </a:r>
                    </a:p>
                  </a:txBody>
                  <a:tcPr marL="90000" marR="90000" marT="54000" marB="5400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多输入端或非门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038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xor</a:t>
                      </a:r>
                    </a:p>
                  </a:txBody>
                  <a:tcPr marL="90000" marR="90000" marT="54000" marB="54000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多输入端异或门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xnor</a:t>
                      </a:r>
                    </a:p>
                  </a:txBody>
                  <a:tcPr marL="90000" marR="90000" marT="54000" marB="5400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多输入端异或非门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2450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buf</a:t>
                      </a:r>
                    </a:p>
                  </a:txBody>
                  <a:tcPr marL="90000" marR="90000" marT="54000" marB="54000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多输出端缓冲器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not</a:t>
                      </a:r>
                    </a:p>
                  </a:txBody>
                  <a:tcPr marL="90000" marR="90000" marT="54000" marB="5400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多输出端反相器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71550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bufif1</a:t>
                      </a:r>
                    </a:p>
                  </a:txBody>
                  <a:tcPr marL="90000" marR="90000" marT="54000" marB="54000" anchor="ctr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高电平有效三态缓冲器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notif1</a:t>
                      </a:r>
                    </a:p>
                  </a:txBody>
                  <a:tcPr marL="90000" marR="90000" marT="54000" marB="54000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高电平有效的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三态反相器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69963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bufif0</a:t>
                      </a:r>
                    </a:p>
                  </a:txBody>
                  <a:tcPr marL="90000" marR="90000" marT="54000" marB="54000" anchor="ctr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低电平有效三态缓冲器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notif0</a:t>
                      </a:r>
                    </a:p>
                  </a:txBody>
                  <a:tcPr marL="90000" marR="90000" marT="54000" marB="54000" anchor="ctr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低电平有效的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_GB2312" pitchFamily="49" charset="-122"/>
                          <a:ea typeface="宋体" panose="02010600030101010101" pitchFamily="2" charset="-122"/>
                        </a:rPr>
                        <a:t>三态反相器</a:t>
                      </a:r>
                    </a:p>
                  </a:txBody>
                  <a:tcPr marL="90000" marR="90000" marT="54000" marB="540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0766" name="Object 57"/>
          <p:cNvGraphicFramePr>
            <a:graphicFrameLocks noChangeAspect="1"/>
          </p:cNvGraphicFramePr>
          <p:nvPr/>
        </p:nvGraphicFramePr>
        <p:xfrm>
          <a:off x="1547813" y="2744788"/>
          <a:ext cx="5080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2" name="VISIO" r:id="rId4" imgW="419100" imgH="254000" progId="Visio.Drawing.5">
                  <p:embed/>
                </p:oleObj>
              </mc:Choice>
              <mc:Fallback>
                <p:oleObj name="VISIO" r:id="rId4" imgW="419100" imgH="254000" progId="Visio.Drawing.5">
                  <p:embed/>
                  <p:pic>
                    <p:nvPicPr>
                      <p:cNvPr id="0" name="Object 5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2744788"/>
                        <a:ext cx="508000" cy="355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67" name="Object 58"/>
          <p:cNvGraphicFramePr>
            <a:graphicFrameLocks noChangeAspect="1"/>
          </p:cNvGraphicFramePr>
          <p:nvPr/>
        </p:nvGraphicFramePr>
        <p:xfrm>
          <a:off x="1533525" y="2073275"/>
          <a:ext cx="563563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3" name="VISIO" r:id="rId6" imgW="457200" imgH="457200" progId="Visio.Drawing.5">
                  <p:embed/>
                </p:oleObj>
              </mc:Choice>
              <mc:Fallback>
                <p:oleObj name="VISIO" r:id="rId6" imgW="457200" imgH="457200" progId="Visio.Drawing.5">
                  <p:embed/>
                  <p:pic>
                    <p:nvPicPr>
                      <p:cNvPr id="0" name="Object 5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33525" y="2073275"/>
                        <a:ext cx="563563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68" name="Object 59"/>
          <p:cNvGraphicFramePr>
            <a:graphicFrameLocks noChangeAspect="1"/>
          </p:cNvGraphicFramePr>
          <p:nvPr/>
        </p:nvGraphicFramePr>
        <p:xfrm>
          <a:off x="5543550" y="2168525"/>
          <a:ext cx="576263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4" name="VISIO" r:id="rId8" imgW="469900" imgH="368300" progId="Visio.Drawing.5">
                  <p:embed/>
                </p:oleObj>
              </mc:Choice>
              <mc:Fallback>
                <p:oleObj name="VISIO" r:id="rId8" imgW="469900" imgH="368300" progId="Visio.Drawing.5">
                  <p:embed/>
                  <p:pic>
                    <p:nvPicPr>
                      <p:cNvPr id="0" name="Object 5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43550" y="2168525"/>
                        <a:ext cx="576263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69" name="Object 60"/>
          <p:cNvGraphicFramePr>
            <a:graphicFrameLocks noChangeAspect="1"/>
          </p:cNvGraphicFramePr>
          <p:nvPr/>
        </p:nvGraphicFramePr>
        <p:xfrm>
          <a:off x="5578475" y="2744788"/>
          <a:ext cx="541338" cy="35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5" name="VISIO" r:id="rId10" imgW="444500" imgH="254000" progId="Visio.Drawing.5">
                  <p:embed/>
                </p:oleObj>
              </mc:Choice>
              <mc:Fallback>
                <p:oleObj name="VISIO" r:id="rId10" imgW="444500" imgH="254000" progId="Visio.Drawing.5">
                  <p:embed/>
                  <p:pic>
                    <p:nvPicPr>
                      <p:cNvPr id="0" name="Object 6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78475" y="2744788"/>
                        <a:ext cx="541338" cy="354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70" name="Object 61"/>
          <p:cNvGraphicFramePr>
            <a:graphicFrameLocks noChangeAspect="1"/>
          </p:cNvGraphicFramePr>
          <p:nvPr/>
        </p:nvGraphicFramePr>
        <p:xfrm>
          <a:off x="1511300" y="3321050"/>
          <a:ext cx="563563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6" name="VISIO" r:id="rId12" imgW="457200" imgH="254000" progId="Visio.Drawing.5">
                  <p:embed/>
                </p:oleObj>
              </mc:Choice>
              <mc:Fallback>
                <p:oleObj name="VISIO" r:id="rId12" imgW="457200" imgH="254000" progId="Visio.Drawing.5">
                  <p:embed/>
                  <p:pic>
                    <p:nvPicPr>
                      <p:cNvPr id="0" name="Object 6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1300" y="3321050"/>
                        <a:ext cx="563563" cy="333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71" name="Object 62"/>
          <p:cNvGraphicFramePr>
            <a:graphicFrameLocks noChangeAspect="1"/>
          </p:cNvGraphicFramePr>
          <p:nvPr/>
        </p:nvGraphicFramePr>
        <p:xfrm>
          <a:off x="5580063" y="3284538"/>
          <a:ext cx="612775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7" name="VISIO" r:id="rId14" imgW="495300" imgH="254000" progId="Visio.Drawing.5">
                  <p:embed/>
                </p:oleObj>
              </mc:Choice>
              <mc:Fallback>
                <p:oleObj name="VISIO" r:id="rId14" imgW="495300" imgH="254000" progId="Visio.Drawing.5">
                  <p:embed/>
                  <p:pic>
                    <p:nvPicPr>
                      <p:cNvPr id="0" name="Object 6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0063" y="3284538"/>
                        <a:ext cx="612775" cy="331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72" name="Object 63"/>
          <p:cNvGraphicFramePr>
            <a:graphicFrameLocks noChangeAspect="1"/>
          </p:cNvGraphicFramePr>
          <p:nvPr/>
        </p:nvGraphicFramePr>
        <p:xfrm>
          <a:off x="5448300" y="3644900"/>
          <a:ext cx="779463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8" name="Visio" r:id="rId16" imgW="495300" imgH="495300" progId="Visio.Drawing.11">
                  <p:embed/>
                </p:oleObj>
              </mc:Choice>
              <mc:Fallback>
                <p:oleObj name="Visio" r:id="rId16" imgW="495300" imgH="495300" progId="Visio.Drawing.11">
                  <p:embed/>
                  <p:pic>
                    <p:nvPicPr>
                      <p:cNvPr id="0" name="Object 6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48300" y="3644900"/>
                        <a:ext cx="779463" cy="828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73" name="Object 64"/>
          <p:cNvGraphicFramePr>
            <a:graphicFrameLocks noChangeAspect="1"/>
          </p:cNvGraphicFramePr>
          <p:nvPr/>
        </p:nvGraphicFramePr>
        <p:xfrm>
          <a:off x="1476375" y="3862388"/>
          <a:ext cx="693738" cy="611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9" name="VISIO" r:id="rId18" imgW="355600" imgH="292100" progId="Visio.Drawing.5">
                  <p:embed/>
                </p:oleObj>
              </mc:Choice>
              <mc:Fallback>
                <p:oleObj name="VISIO" r:id="rId18" imgW="355600" imgH="292100" progId="Visio.Drawing.5">
                  <p:embed/>
                  <p:pic>
                    <p:nvPicPr>
                      <p:cNvPr id="0" name="Object 6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75" y="3862388"/>
                        <a:ext cx="693738" cy="611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74" name="Object 65"/>
          <p:cNvGraphicFramePr>
            <a:graphicFrameLocks noChangeAspect="1"/>
          </p:cNvGraphicFramePr>
          <p:nvPr/>
        </p:nvGraphicFramePr>
        <p:xfrm>
          <a:off x="1508125" y="5656263"/>
          <a:ext cx="615950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0" name="VISIO" r:id="rId20" imgW="355600" imgH="292100" progId="Visio.Drawing.5">
                  <p:embed/>
                </p:oleObj>
              </mc:Choice>
              <mc:Fallback>
                <p:oleObj name="VISIO" r:id="rId20" imgW="355600" imgH="292100" progId="Visio.Drawing.5">
                  <p:embed/>
                  <p:pic>
                    <p:nvPicPr>
                      <p:cNvPr id="0" name="Object 6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8125" y="5656263"/>
                        <a:ext cx="615950" cy="544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75" name="Object 66"/>
          <p:cNvGraphicFramePr>
            <a:graphicFrameLocks noChangeAspect="1"/>
          </p:cNvGraphicFramePr>
          <p:nvPr/>
        </p:nvGraphicFramePr>
        <p:xfrm>
          <a:off x="1547813" y="4576763"/>
          <a:ext cx="615950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1" name="VISIO" r:id="rId22" imgW="355600" imgH="292100" progId="Visio.Drawing.5">
                  <p:embed/>
                </p:oleObj>
              </mc:Choice>
              <mc:Fallback>
                <p:oleObj name="VISIO" r:id="rId22" imgW="355600" imgH="292100" progId="Visio.Drawing.5">
                  <p:embed/>
                  <p:pic>
                    <p:nvPicPr>
                      <p:cNvPr id="0" name="Object 6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4576763"/>
                        <a:ext cx="615950" cy="544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76" name="Object 67"/>
          <p:cNvGraphicFramePr>
            <a:graphicFrameLocks noChangeAspect="1"/>
          </p:cNvGraphicFramePr>
          <p:nvPr/>
        </p:nvGraphicFramePr>
        <p:xfrm>
          <a:off x="5543550" y="5584825"/>
          <a:ext cx="684213" cy="560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2" name="VISIO" r:id="rId24" imgW="381000" imgH="292100" progId="Visio.Drawing.5">
                  <p:embed/>
                </p:oleObj>
              </mc:Choice>
              <mc:Fallback>
                <p:oleObj name="VISIO" r:id="rId24" imgW="381000" imgH="292100" progId="Visio.Drawing.5">
                  <p:embed/>
                  <p:pic>
                    <p:nvPicPr>
                      <p:cNvPr id="0" name="Object 6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43550" y="5584825"/>
                        <a:ext cx="684213" cy="560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77" name="Object 68"/>
          <p:cNvGraphicFramePr>
            <a:graphicFrameLocks noChangeAspect="1"/>
          </p:cNvGraphicFramePr>
          <p:nvPr/>
        </p:nvGraphicFramePr>
        <p:xfrm>
          <a:off x="5543550" y="4648200"/>
          <a:ext cx="684213" cy="560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3" name="VISIO" r:id="rId26" imgW="381000" imgH="292100" progId="Visio.Drawing.5">
                  <p:embed/>
                </p:oleObj>
              </mc:Choice>
              <mc:Fallback>
                <p:oleObj name="VISIO" r:id="rId26" imgW="381000" imgH="292100" progId="Visio.Drawing.5">
                  <p:embed/>
                  <p:pic>
                    <p:nvPicPr>
                      <p:cNvPr id="0" name="Object 6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43550" y="4648200"/>
                        <a:ext cx="684213" cy="560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0778" name="Group 69"/>
          <p:cNvGrpSpPr>
            <a:grpSpLocks/>
          </p:cNvGrpSpPr>
          <p:nvPr/>
        </p:nvGrpSpPr>
        <p:grpSpPr bwMode="auto">
          <a:xfrm>
            <a:off x="5995988" y="2322513"/>
            <a:ext cx="179387" cy="73025"/>
            <a:chOff x="5511" y="1593"/>
            <a:chExt cx="113" cy="46"/>
          </a:xfrm>
        </p:grpSpPr>
        <p:sp>
          <p:nvSpPr>
            <p:cNvPr id="30794" name="Oval 70"/>
            <p:cNvSpPr>
              <a:spLocks noChangeArrowheads="1"/>
            </p:cNvSpPr>
            <p:nvPr/>
          </p:nvSpPr>
          <p:spPr bwMode="auto">
            <a:xfrm>
              <a:off x="5511" y="1593"/>
              <a:ext cx="46" cy="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0795" name="Line 71"/>
            <p:cNvSpPr>
              <a:spLocks noChangeShapeType="1"/>
            </p:cNvSpPr>
            <p:nvPr/>
          </p:nvSpPr>
          <p:spPr bwMode="auto">
            <a:xfrm>
              <a:off x="5556" y="1616"/>
              <a:ext cx="68" cy="0"/>
            </a:xfrm>
            <a:prstGeom prst="line">
              <a:avLst/>
            </a:prstGeom>
            <a:noFill/>
            <a:ln w="19050">
              <a:solidFill>
                <a:srgbClr val="4D4D4D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79" name="Group 72"/>
          <p:cNvGrpSpPr>
            <a:grpSpLocks/>
          </p:cNvGrpSpPr>
          <p:nvPr/>
        </p:nvGrpSpPr>
        <p:grpSpPr bwMode="auto">
          <a:xfrm>
            <a:off x="6005513" y="2884488"/>
            <a:ext cx="179387" cy="73025"/>
            <a:chOff x="5511" y="1593"/>
            <a:chExt cx="113" cy="46"/>
          </a:xfrm>
        </p:grpSpPr>
        <p:sp>
          <p:nvSpPr>
            <p:cNvPr id="30792" name="Oval 73"/>
            <p:cNvSpPr>
              <a:spLocks noChangeArrowheads="1"/>
            </p:cNvSpPr>
            <p:nvPr/>
          </p:nvSpPr>
          <p:spPr bwMode="auto">
            <a:xfrm>
              <a:off x="5511" y="1593"/>
              <a:ext cx="46" cy="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0793" name="Line 74"/>
            <p:cNvSpPr>
              <a:spLocks noChangeShapeType="1"/>
            </p:cNvSpPr>
            <p:nvPr/>
          </p:nvSpPr>
          <p:spPr bwMode="auto">
            <a:xfrm>
              <a:off x="5556" y="1616"/>
              <a:ext cx="68" cy="0"/>
            </a:xfrm>
            <a:prstGeom prst="line">
              <a:avLst/>
            </a:prstGeom>
            <a:noFill/>
            <a:ln w="19050">
              <a:solidFill>
                <a:srgbClr val="4D4D4D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80" name="Group 75"/>
          <p:cNvGrpSpPr>
            <a:grpSpLocks/>
          </p:cNvGrpSpPr>
          <p:nvPr/>
        </p:nvGrpSpPr>
        <p:grpSpPr bwMode="auto">
          <a:xfrm>
            <a:off x="6053138" y="3403600"/>
            <a:ext cx="179387" cy="73025"/>
            <a:chOff x="5511" y="1593"/>
            <a:chExt cx="113" cy="46"/>
          </a:xfrm>
        </p:grpSpPr>
        <p:sp>
          <p:nvSpPr>
            <p:cNvPr id="30790" name="Oval 76"/>
            <p:cNvSpPr>
              <a:spLocks noChangeArrowheads="1"/>
            </p:cNvSpPr>
            <p:nvPr/>
          </p:nvSpPr>
          <p:spPr bwMode="auto">
            <a:xfrm>
              <a:off x="5511" y="1593"/>
              <a:ext cx="46" cy="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0791" name="Line 77"/>
            <p:cNvSpPr>
              <a:spLocks noChangeShapeType="1"/>
            </p:cNvSpPr>
            <p:nvPr/>
          </p:nvSpPr>
          <p:spPr bwMode="auto">
            <a:xfrm>
              <a:off x="5556" y="1616"/>
              <a:ext cx="68" cy="0"/>
            </a:xfrm>
            <a:prstGeom prst="line">
              <a:avLst/>
            </a:prstGeom>
            <a:noFill/>
            <a:ln w="19050">
              <a:solidFill>
                <a:srgbClr val="4D4D4D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81" name="Group 78"/>
          <p:cNvGrpSpPr>
            <a:grpSpLocks/>
          </p:cNvGrpSpPr>
          <p:nvPr/>
        </p:nvGrpSpPr>
        <p:grpSpPr bwMode="auto">
          <a:xfrm>
            <a:off x="5976938" y="4029075"/>
            <a:ext cx="179387" cy="73025"/>
            <a:chOff x="5511" y="1593"/>
            <a:chExt cx="113" cy="46"/>
          </a:xfrm>
        </p:grpSpPr>
        <p:sp>
          <p:nvSpPr>
            <p:cNvPr id="30788" name="Oval 79"/>
            <p:cNvSpPr>
              <a:spLocks noChangeArrowheads="1"/>
            </p:cNvSpPr>
            <p:nvPr/>
          </p:nvSpPr>
          <p:spPr bwMode="auto">
            <a:xfrm>
              <a:off x="5511" y="1593"/>
              <a:ext cx="46" cy="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0789" name="Line 80"/>
            <p:cNvSpPr>
              <a:spLocks noChangeShapeType="1"/>
            </p:cNvSpPr>
            <p:nvPr/>
          </p:nvSpPr>
          <p:spPr bwMode="auto">
            <a:xfrm>
              <a:off x="5556" y="1616"/>
              <a:ext cx="68" cy="0"/>
            </a:xfrm>
            <a:prstGeom prst="line">
              <a:avLst/>
            </a:prstGeom>
            <a:noFill/>
            <a:ln w="19050">
              <a:solidFill>
                <a:srgbClr val="4D4D4D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82" name="Group 81"/>
          <p:cNvGrpSpPr>
            <a:grpSpLocks/>
          </p:cNvGrpSpPr>
          <p:nvPr/>
        </p:nvGrpSpPr>
        <p:grpSpPr bwMode="auto">
          <a:xfrm>
            <a:off x="6005513" y="4779963"/>
            <a:ext cx="179387" cy="73025"/>
            <a:chOff x="5511" y="1593"/>
            <a:chExt cx="113" cy="46"/>
          </a:xfrm>
        </p:grpSpPr>
        <p:sp>
          <p:nvSpPr>
            <p:cNvPr id="30786" name="Oval 82"/>
            <p:cNvSpPr>
              <a:spLocks noChangeArrowheads="1"/>
            </p:cNvSpPr>
            <p:nvPr/>
          </p:nvSpPr>
          <p:spPr bwMode="auto">
            <a:xfrm>
              <a:off x="5511" y="1593"/>
              <a:ext cx="46" cy="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0787" name="Line 83"/>
            <p:cNvSpPr>
              <a:spLocks noChangeShapeType="1"/>
            </p:cNvSpPr>
            <p:nvPr/>
          </p:nvSpPr>
          <p:spPr bwMode="auto">
            <a:xfrm>
              <a:off x="5556" y="1616"/>
              <a:ext cx="68" cy="0"/>
            </a:xfrm>
            <a:prstGeom prst="line">
              <a:avLst/>
            </a:prstGeom>
            <a:noFill/>
            <a:ln w="19050">
              <a:solidFill>
                <a:srgbClr val="4D4D4D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0783" name="Group 84"/>
          <p:cNvGrpSpPr>
            <a:grpSpLocks/>
          </p:cNvGrpSpPr>
          <p:nvPr/>
        </p:nvGrpSpPr>
        <p:grpSpPr bwMode="auto">
          <a:xfrm>
            <a:off x="6005513" y="5724525"/>
            <a:ext cx="179387" cy="73025"/>
            <a:chOff x="5511" y="1593"/>
            <a:chExt cx="113" cy="46"/>
          </a:xfrm>
        </p:grpSpPr>
        <p:sp>
          <p:nvSpPr>
            <p:cNvPr id="30784" name="Oval 85"/>
            <p:cNvSpPr>
              <a:spLocks noChangeArrowheads="1"/>
            </p:cNvSpPr>
            <p:nvPr/>
          </p:nvSpPr>
          <p:spPr bwMode="auto">
            <a:xfrm>
              <a:off x="5511" y="1593"/>
              <a:ext cx="46" cy="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0785" name="Line 86"/>
            <p:cNvSpPr>
              <a:spLocks noChangeShapeType="1"/>
            </p:cNvSpPr>
            <p:nvPr/>
          </p:nvSpPr>
          <p:spPr bwMode="auto">
            <a:xfrm>
              <a:off x="5556" y="1616"/>
              <a:ext cx="68" cy="0"/>
            </a:xfrm>
            <a:prstGeom prst="line">
              <a:avLst/>
            </a:prstGeom>
            <a:noFill/>
            <a:ln w="19050">
              <a:solidFill>
                <a:srgbClr val="4D4D4D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715D3BAE-D4C8-4B07-8101-80A35318A57F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2771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32772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2316522A-3274-405B-9F62-6ECC66CB93A2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16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27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多输入门和多输出门</a:t>
            </a:r>
            <a:endParaRPr lang="en-US" altLang="zh-CN"/>
          </a:p>
        </p:txBody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多输入门：允许多个输入，但只有一个输出</a:t>
            </a:r>
          </a:p>
          <a:p>
            <a:pPr lvl="1"/>
            <a:r>
              <a:rPr lang="en-US" altLang="zh-CN"/>
              <a:t>and</a:t>
            </a:r>
            <a:r>
              <a:rPr lang="zh-CN" altLang="en-US"/>
              <a:t>，</a:t>
            </a:r>
            <a:r>
              <a:rPr lang="en-US" altLang="zh-CN"/>
              <a:t>or</a:t>
            </a:r>
            <a:r>
              <a:rPr lang="zh-CN" altLang="en-US"/>
              <a:t>，</a:t>
            </a:r>
            <a:r>
              <a:rPr lang="en-US" altLang="zh-CN"/>
              <a:t>xor</a:t>
            </a:r>
            <a:r>
              <a:rPr lang="zh-CN" altLang="en-US"/>
              <a:t>，</a:t>
            </a:r>
            <a:r>
              <a:rPr lang="en-US" altLang="zh-CN"/>
              <a:t>nand</a:t>
            </a:r>
            <a:r>
              <a:rPr lang="zh-CN" altLang="en-US"/>
              <a:t>，</a:t>
            </a:r>
            <a:r>
              <a:rPr lang="en-US" altLang="zh-CN"/>
              <a:t>nor</a:t>
            </a:r>
            <a:r>
              <a:rPr lang="zh-CN" altLang="en-US"/>
              <a:t>，</a:t>
            </a:r>
            <a:r>
              <a:rPr lang="en-US" altLang="zh-CN"/>
              <a:t>xnor</a:t>
            </a:r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r>
              <a:rPr lang="zh-CN" altLang="en-US"/>
              <a:t>多输出门：允许有多个输出，但只有一个输入</a:t>
            </a:r>
          </a:p>
          <a:p>
            <a:pPr lvl="1"/>
            <a:r>
              <a:rPr lang="en-US" altLang="zh-CN"/>
              <a:t>not</a:t>
            </a:r>
            <a:r>
              <a:rPr lang="zh-CN" altLang="en-US"/>
              <a:t>，</a:t>
            </a:r>
            <a:r>
              <a:rPr lang="en-US" altLang="zh-CN"/>
              <a:t>buf</a:t>
            </a:r>
          </a:p>
        </p:txBody>
      </p:sp>
      <p:sp>
        <p:nvSpPr>
          <p:cNvPr id="32775" name="Rectangle 4"/>
          <p:cNvSpPr>
            <a:spLocks noChangeArrowheads="1"/>
          </p:cNvSpPr>
          <p:nvPr/>
        </p:nvSpPr>
        <p:spPr bwMode="auto">
          <a:xfrm>
            <a:off x="4691063" y="2840038"/>
            <a:ext cx="35258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Aft>
                <a:spcPct val="0"/>
              </a:spcAft>
              <a:buFontTx/>
              <a:buNone/>
            </a:pPr>
            <a:r>
              <a:rPr kumimoji="1" lang="en-US" altLang="zh-CN" sz="2400" b="0">
                <a:ea typeface="楷体_GB2312" pitchFamily="49" charset="-122"/>
              </a:rPr>
              <a:t>and  A1(out, in1, in2, in3);</a:t>
            </a:r>
            <a:r>
              <a:rPr kumimoji="1" lang="zh-CN" altLang="en-US" sz="2400" b="0">
                <a:ea typeface="楷体_GB2312" pitchFamily="49" charset="-122"/>
              </a:rPr>
              <a:t> </a:t>
            </a:r>
          </a:p>
        </p:txBody>
      </p:sp>
      <p:sp>
        <p:nvSpPr>
          <p:cNvPr id="32776" name="Rectangle 60"/>
          <p:cNvSpPr>
            <a:spLocks noChangeArrowheads="1"/>
          </p:cNvSpPr>
          <p:nvPr/>
        </p:nvSpPr>
        <p:spPr bwMode="auto">
          <a:xfrm>
            <a:off x="4635500" y="5240338"/>
            <a:ext cx="34496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Aft>
                <a:spcPct val="0"/>
              </a:spcAft>
              <a:buFontTx/>
              <a:buNone/>
            </a:pPr>
            <a:r>
              <a:rPr kumimoji="1" lang="en-US" altLang="zh-CN" sz="2400" b="0">
                <a:ea typeface="楷体_GB2312" pitchFamily="49" charset="-122"/>
              </a:rPr>
              <a:t>not  B1(out1, out2, …, in);</a:t>
            </a:r>
            <a:endParaRPr kumimoji="1" lang="zh-CN" altLang="en-US" sz="2400" b="0">
              <a:ea typeface="楷体_GB2312" pitchFamily="49" charset="-122"/>
            </a:endParaRPr>
          </a:p>
        </p:txBody>
      </p:sp>
      <p:grpSp>
        <p:nvGrpSpPr>
          <p:cNvPr id="32777" name="Group 73"/>
          <p:cNvGrpSpPr>
            <a:grpSpLocks/>
          </p:cNvGrpSpPr>
          <p:nvPr/>
        </p:nvGrpSpPr>
        <p:grpSpPr bwMode="auto">
          <a:xfrm>
            <a:off x="928688" y="4724400"/>
            <a:ext cx="3054350" cy="1341438"/>
            <a:chOff x="585" y="2976"/>
            <a:chExt cx="1924" cy="845"/>
          </a:xfrm>
        </p:grpSpPr>
        <p:sp>
          <p:nvSpPr>
            <p:cNvPr id="32791" name="Line 43"/>
            <p:cNvSpPr>
              <a:spLocks noChangeShapeType="1"/>
            </p:cNvSpPr>
            <p:nvPr/>
          </p:nvSpPr>
          <p:spPr bwMode="auto">
            <a:xfrm>
              <a:off x="1991" y="3706"/>
              <a:ext cx="0" cy="0"/>
            </a:xfrm>
            <a:prstGeom prst="line">
              <a:avLst/>
            </a:prstGeom>
            <a:noFill/>
            <a:ln w="28575" cap="rnd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2792" name="Text Box 44"/>
            <p:cNvSpPr txBox="1">
              <a:spLocks noChangeArrowheads="1"/>
            </p:cNvSpPr>
            <p:nvPr/>
          </p:nvSpPr>
          <p:spPr bwMode="auto">
            <a:xfrm>
              <a:off x="2147" y="2976"/>
              <a:ext cx="362" cy="2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out1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2793" name="Line 45"/>
            <p:cNvSpPr>
              <a:spLocks noChangeShapeType="1"/>
            </p:cNvSpPr>
            <p:nvPr/>
          </p:nvSpPr>
          <p:spPr bwMode="auto">
            <a:xfrm flipV="1">
              <a:off x="1647" y="3087"/>
              <a:ext cx="0" cy="68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2794" name="Line 46"/>
            <p:cNvSpPr>
              <a:spLocks noChangeShapeType="1"/>
            </p:cNvSpPr>
            <p:nvPr/>
          </p:nvSpPr>
          <p:spPr bwMode="auto">
            <a:xfrm>
              <a:off x="1647" y="3090"/>
              <a:ext cx="463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2795" name="Line 51"/>
            <p:cNvSpPr>
              <a:spLocks noChangeShapeType="1"/>
            </p:cNvSpPr>
            <p:nvPr/>
          </p:nvSpPr>
          <p:spPr bwMode="auto">
            <a:xfrm>
              <a:off x="764" y="3508"/>
              <a:ext cx="88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2796" name="Text Box 54"/>
            <p:cNvSpPr txBox="1">
              <a:spLocks noChangeArrowheads="1"/>
            </p:cNvSpPr>
            <p:nvPr/>
          </p:nvSpPr>
          <p:spPr bwMode="auto">
            <a:xfrm>
              <a:off x="585" y="3390"/>
              <a:ext cx="235" cy="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in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2797" name="Line 55"/>
            <p:cNvSpPr>
              <a:spLocks noChangeShapeType="1"/>
            </p:cNvSpPr>
            <p:nvPr/>
          </p:nvSpPr>
          <p:spPr bwMode="auto">
            <a:xfrm>
              <a:off x="1647" y="3314"/>
              <a:ext cx="463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2798" name="Line 56"/>
            <p:cNvSpPr>
              <a:spLocks noChangeShapeType="1"/>
            </p:cNvSpPr>
            <p:nvPr/>
          </p:nvSpPr>
          <p:spPr bwMode="auto">
            <a:xfrm>
              <a:off x="1647" y="3769"/>
              <a:ext cx="463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2799" name="Text Box 57"/>
            <p:cNvSpPr txBox="1">
              <a:spLocks noChangeArrowheads="1"/>
            </p:cNvSpPr>
            <p:nvPr/>
          </p:nvSpPr>
          <p:spPr bwMode="auto">
            <a:xfrm>
              <a:off x="2135" y="3248"/>
              <a:ext cx="370" cy="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out2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2800" name="Text Box 58"/>
            <p:cNvSpPr txBox="1">
              <a:spLocks noChangeArrowheads="1"/>
            </p:cNvSpPr>
            <p:nvPr/>
          </p:nvSpPr>
          <p:spPr bwMode="auto">
            <a:xfrm>
              <a:off x="2140" y="3630"/>
              <a:ext cx="369" cy="1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outn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2801" name="Text Box 59"/>
            <p:cNvSpPr txBox="1">
              <a:spLocks noChangeArrowheads="1"/>
            </p:cNvSpPr>
            <p:nvPr/>
          </p:nvSpPr>
          <p:spPr bwMode="auto">
            <a:xfrm>
              <a:off x="1836" y="3365"/>
              <a:ext cx="192" cy="3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lIns="0" tIns="0" rIns="0" bIns="0" anchor="ctr" anchorCtr="1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000"/>
                <a:t>…</a:t>
              </a:r>
              <a:endParaRPr kumimoji="1" lang="en-US" altLang="zh-CN" sz="4400">
                <a:ea typeface="楷体_GB2312" pitchFamily="49" charset="-122"/>
              </a:endParaRPr>
            </a:p>
          </p:txBody>
        </p:sp>
        <p:sp>
          <p:nvSpPr>
            <p:cNvPr id="32802" name="AutoShape 49"/>
            <p:cNvSpPr>
              <a:spLocks noChangeArrowheads="1"/>
            </p:cNvSpPr>
            <p:nvPr/>
          </p:nvSpPr>
          <p:spPr bwMode="auto">
            <a:xfrm rot="5400000">
              <a:off x="1030" y="3377"/>
              <a:ext cx="339" cy="260"/>
            </a:xfrm>
            <a:prstGeom prst="flowChartExtract">
              <a:avLst/>
            </a:prstGeom>
            <a:solidFill>
              <a:schemeClr val="bg1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</p:grpSp>
      <p:grpSp>
        <p:nvGrpSpPr>
          <p:cNvPr id="32778" name="Group 74"/>
          <p:cNvGrpSpPr>
            <a:grpSpLocks/>
          </p:cNvGrpSpPr>
          <p:nvPr/>
        </p:nvGrpSpPr>
        <p:grpSpPr bwMode="auto">
          <a:xfrm>
            <a:off x="1011238" y="2574925"/>
            <a:ext cx="2667000" cy="981075"/>
            <a:chOff x="637" y="1622"/>
            <a:chExt cx="1680" cy="618"/>
          </a:xfrm>
        </p:grpSpPr>
        <p:sp>
          <p:nvSpPr>
            <p:cNvPr id="32782" name="Line 62"/>
            <p:cNvSpPr>
              <a:spLocks noChangeShapeType="1"/>
            </p:cNvSpPr>
            <p:nvPr/>
          </p:nvSpPr>
          <p:spPr bwMode="auto">
            <a:xfrm>
              <a:off x="1590" y="1924"/>
              <a:ext cx="291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3" name="AutoShape 64"/>
            <p:cNvSpPr>
              <a:spLocks noChangeArrowheads="1"/>
            </p:cNvSpPr>
            <p:nvPr/>
          </p:nvSpPr>
          <p:spPr bwMode="auto">
            <a:xfrm>
              <a:off x="1236" y="1720"/>
              <a:ext cx="353" cy="403"/>
            </a:xfrm>
            <a:prstGeom prst="flowChartDelay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2784" name="Text Box 66"/>
            <p:cNvSpPr txBox="1">
              <a:spLocks noChangeArrowheads="1"/>
            </p:cNvSpPr>
            <p:nvPr/>
          </p:nvSpPr>
          <p:spPr bwMode="auto">
            <a:xfrm>
              <a:off x="1911" y="1767"/>
              <a:ext cx="40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>
                  <a:ea typeface="楷体_GB2312" pitchFamily="49" charset="-122"/>
                </a:rPr>
                <a:t>out</a:t>
              </a:r>
            </a:p>
          </p:txBody>
        </p:sp>
        <p:sp>
          <p:nvSpPr>
            <p:cNvPr id="32785" name="Line 67"/>
            <p:cNvSpPr>
              <a:spLocks noChangeShapeType="1"/>
            </p:cNvSpPr>
            <p:nvPr/>
          </p:nvSpPr>
          <p:spPr bwMode="auto">
            <a:xfrm>
              <a:off x="935" y="1810"/>
              <a:ext cx="291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6" name="Line 68"/>
            <p:cNvSpPr>
              <a:spLocks noChangeShapeType="1"/>
            </p:cNvSpPr>
            <p:nvPr/>
          </p:nvSpPr>
          <p:spPr bwMode="auto">
            <a:xfrm>
              <a:off x="935" y="1923"/>
              <a:ext cx="291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7" name="Line 69"/>
            <p:cNvSpPr>
              <a:spLocks noChangeShapeType="1"/>
            </p:cNvSpPr>
            <p:nvPr/>
          </p:nvSpPr>
          <p:spPr bwMode="auto">
            <a:xfrm>
              <a:off x="935" y="2029"/>
              <a:ext cx="291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8" name="Text Box 70"/>
            <p:cNvSpPr txBox="1">
              <a:spLocks noChangeArrowheads="1"/>
            </p:cNvSpPr>
            <p:nvPr/>
          </p:nvSpPr>
          <p:spPr bwMode="auto">
            <a:xfrm>
              <a:off x="646" y="1622"/>
              <a:ext cx="301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in1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2789" name="Text Box 71"/>
            <p:cNvSpPr txBox="1">
              <a:spLocks noChangeArrowheads="1"/>
            </p:cNvSpPr>
            <p:nvPr/>
          </p:nvSpPr>
          <p:spPr bwMode="auto">
            <a:xfrm>
              <a:off x="637" y="1814"/>
              <a:ext cx="301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in2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2790" name="Text Box 72"/>
            <p:cNvSpPr txBox="1">
              <a:spLocks noChangeArrowheads="1"/>
            </p:cNvSpPr>
            <p:nvPr/>
          </p:nvSpPr>
          <p:spPr bwMode="auto">
            <a:xfrm>
              <a:off x="647" y="2007"/>
              <a:ext cx="301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in3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</p:grpSp>
      <p:sp>
        <p:nvSpPr>
          <p:cNvPr id="1368140" name="AutoShape 76"/>
          <p:cNvSpPr>
            <a:spLocks noChangeArrowheads="1"/>
          </p:cNvSpPr>
          <p:nvPr/>
        </p:nvSpPr>
        <p:spPr bwMode="auto">
          <a:xfrm>
            <a:off x="5697538" y="2085975"/>
            <a:ext cx="2257425" cy="547688"/>
          </a:xfrm>
          <a:prstGeom prst="wedgeRoundRectCallout">
            <a:avLst>
              <a:gd name="adj1" fmla="val -49435"/>
              <a:gd name="adj2" fmla="val 101306"/>
              <a:gd name="adj3" fmla="val 16667"/>
            </a:avLst>
          </a:prstGeom>
          <a:noFill/>
          <a:ln w="28575">
            <a:solidFill>
              <a:srgbClr val="00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Aft>
                <a:spcPct val="0"/>
              </a:spcAft>
              <a:buFontTx/>
              <a:buNone/>
            </a:pPr>
            <a:r>
              <a:rPr lang="zh-CN" altLang="en-US" sz="2400">
                <a:solidFill>
                  <a:srgbClr val="0000FF"/>
                </a:solidFill>
                <a:latin typeface="Arial" panose="020B0604020202020204" pitchFamily="34" charset="0"/>
              </a:rPr>
              <a:t>实例名可忽略</a:t>
            </a:r>
          </a:p>
        </p:txBody>
      </p:sp>
      <p:sp>
        <p:nvSpPr>
          <p:cNvPr id="1368141" name="AutoShape 77"/>
          <p:cNvSpPr>
            <a:spLocks noChangeArrowheads="1"/>
          </p:cNvSpPr>
          <p:nvPr/>
        </p:nvSpPr>
        <p:spPr bwMode="auto">
          <a:xfrm>
            <a:off x="5656263" y="4438650"/>
            <a:ext cx="2257425" cy="547688"/>
          </a:xfrm>
          <a:prstGeom prst="wedgeRoundRectCallout">
            <a:avLst>
              <a:gd name="adj1" fmla="val -51690"/>
              <a:gd name="adj2" fmla="val 98986"/>
              <a:gd name="adj3" fmla="val 16667"/>
            </a:avLst>
          </a:prstGeom>
          <a:noFill/>
          <a:ln w="28575">
            <a:solidFill>
              <a:srgbClr val="00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Aft>
                <a:spcPct val="0"/>
              </a:spcAft>
              <a:buFontTx/>
              <a:buNone/>
            </a:pPr>
            <a:r>
              <a:rPr lang="zh-CN" altLang="en-US" sz="2400">
                <a:solidFill>
                  <a:srgbClr val="0000FF"/>
                </a:solidFill>
                <a:latin typeface="Arial" panose="020B0604020202020204" pitchFamily="34" charset="0"/>
              </a:rPr>
              <a:t>实例名可忽略</a:t>
            </a:r>
          </a:p>
        </p:txBody>
      </p:sp>
      <p:sp>
        <p:nvSpPr>
          <p:cNvPr id="32781" name="Oval 78"/>
          <p:cNvSpPr>
            <a:spLocks noChangeArrowheads="1"/>
          </p:cNvSpPr>
          <p:nvPr/>
        </p:nvSpPr>
        <p:spPr bwMode="auto">
          <a:xfrm>
            <a:off x="2095500" y="5514975"/>
            <a:ext cx="112713" cy="112713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Aft>
                <a:spcPct val="0"/>
              </a:spcAft>
              <a:buFontTx/>
              <a:buNone/>
            </a:pPr>
            <a:endParaRPr lang="zh-CN" altLang="en-US" sz="1800" b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8140" grpId="0" animBg="1"/>
      <p:bldP spid="136814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152CF24E-DE90-4272-9B4D-5291CCB3DB00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4819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34820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C3411AF5-FCD2-409D-A836-38723F3C306F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17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48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三态门</a:t>
            </a:r>
          </a:p>
        </p:txBody>
      </p:sp>
      <p:sp>
        <p:nvSpPr>
          <p:cNvPr id="3482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一个输出、一个数据输入和一个控制输入</a:t>
            </a:r>
          </a:p>
          <a:p>
            <a:pPr lvl="1"/>
            <a:r>
              <a:rPr lang="en-US" altLang="zh-CN"/>
              <a:t>notif0</a:t>
            </a:r>
            <a:r>
              <a:rPr lang="zh-CN" altLang="en-US"/>
              <a:t>，</a:t>
            </a:r>
            <a:r>
              <a:rPr lang="en-US" altLang="zh-CN"/>
              <a:t>notif1</a:t>
            </a:r>
            <a:r>
              <a:rPr lang="zh-CN" altLang="en-US"/>
              <a:t>，</a:t>
            </a:r>
            <a:r>
              <a:rPr lang="en-US" altLang="zh-CN"/>
              <a:t>bufif0</a:t>
            </a:r>
            <a:r>
              <a:rPr lang="zh-CN" altLang="en-US"/>
              <a:t>，</a:t>
            </a:r>
            <a:r>
              <a:rPr lang="en-US" altLang="zh-CN"/>
              <a:t>bufif1</a:t>
            </a:r>
          </a:p>
        </p:txBody>
      </p:sp>
      <p:sp>
        <p:nvSpPr>
          <p:cNvPr id="34823" name="Text Box 9"/>
          <p:cNvSpPr txBox="1">
            <a:spLocks noChangeArrowheads="1"/>
          </p:cNvSpPr>
          <p:nvPr/>
        </p:nvSpPr>
        <p:spPr bwMode="auto">
          <a:xfrm>
            <a:off x="933450" y="4217988"/>
            <a:ext cx="29829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Aft>
                <a:spcPct val="0"/>
              </a:spcAft>
              <a:buFontTx/>
              <a:buNone/>
            </a:pPr>
            <a:r>
              <a:rPr lang="en-US" altLang="zh-CN" sz="2400" b="0"/>
              <a:t>bufif1 B1(out, in, ctrl);</a:t>
            </a:r>
          </a:p>
        </p:txBody>
      </p:sp>
      <p:sp>
        <p:nvSpPr>
          <p:cNvPr id="34824" name="Text Box 10"/>
          <p:cNvSpPr txBox="1">
            <a:spLocks noChangeArrowheads="1"/>
          </p:cNvSpPr>
          <p:nvPr/>
        </p:nvSpPr>
        <p:spPr bwMode="auto">
          <a:xfrm>
            <a:off x="4951413" y="4217988"/>
            <a:ext cx="29829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Aft>
                <a:spcPct val="0"/>
              </a:spcAft>
              <a:buFontTx/>
              <a:buNone/>
            </a:pPr>
            <a:r>
              <a:rPr lang="en-US" altLang="zh-CN" sz="2400" b="0"/>
              <a:t>notif0 N1(out, in, ctrl);</a:t>
            </a:r>
          </a:p>
        </p:txBody>
      </p:sp>
      <p:grpSp>
        <p:nvGrpSpPr>
          <p:cNvPr id="34825" name="Group 28"/>
          <p:cNvGrpSpPr>
            <a:grpSpLocks/>
          </p:cNvGrpSpPr>
          <p:nvPr/>
        </p:nvGrpSpPr>
        <p:grpSpPr bwMode="auto">
          <a:xfrm>
            <a:off x="1343025" y="2873375"/>
            <a:ext cx="2439988" cy="985838"/>
            <a:chOff x="846" y="3285"/>
            <a:chExt cx="1537" cy="621"/>
          </a:xfrm>
        </p:grpSpPr>
        <p:sp>
          <p:nvSpPr>
            <p:cNvPr id="34835" name="Line 12"/>
            <p:cNvSpPr>
              <a:spLocks noChangeShapeType="1"/>
            </p:cNvSpPr>
            <p:nvPr/>
          </p:nvSpPr>
          <p:spPr bwMode="auto">
            <a:xfrm>
              <a:off x="1052" y="3456"/>
              <a:ext cx="88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4836" name="Text Box 13"/>
            <p:cNvSpPr txBox="1">
              <a:spLocks noChangeArrowheads="1"/>
            </p:cNvSpPr>
            <p:nvPr/>
          </p:nvSpPr>
          <p:spPr bwMode="auto">
            <a:xfrm>
              <a:off x="846" y="3320"/>
              <a:ext cx="235" cy="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in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4837" name="AutoShape 14"/>
            <p:cNvSpPr>
              <a:spLocks noChangeArrowheads="1"/>
            </p:cNvSpPr>
            <p:nvPr/>
          </p:nvSpPr>
          <p:spPr bwMode="auto">
            <a:xfrm rot="5400000">
              <a:off x="1315" y="3285"/>
              <a:ext cx="339" cy="339"/>
            </a:xfrm>
            <a:prstGeom prst="flowChartExtract">
              <a:avLst/>
            </a:prstGeom>
            <a:solidFill>
              <a:schemeClr val="bg1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4838" name="Line 15"/>
            <p:cNvSpPr>
              <a:spLocks noChangeShapeType="1"/>
            </p:cNvSpPr>
            <p:nvPr/>
          </p:nvSpPr>
          <p:spPr bwMode="auto">
            <a:xfrm>
              <a:off x="1475" y="3552"/>
              <a:ext cx="0" cy="24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839" name="Text Box 16"/>
            <p:cNvSpPr txBox="1">
              <a:spLocks noChangeArrowheads="1"/>
            </p:cNvSpPr>
            <p:nvPr/>
          </p:nvSpPr>
          <p:spPr bwMode="auto">
            <a:xfrm>
              <a:off x="1999" y="3337"/>
              <a:ext cx="384" cy="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out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4840" name="Text Box 17"/>
            <p:cNvSpPr txBox="1">
              <a:spLocks noChangeArrowheads="1"/>
            </p:cNvSpPr>
            <p:nvPr/>
          </p:nvSpPr>
          <p:spPr bwMode="auto">
            <a:xfrm>
              <a:off x="1121" y="3721"/>
              <a:ext cx="384" cy="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ctrl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</p:grpSp>
      <p:grpSp>
        <p:nvGrpSpPr>
          <p:cNvPr id="34826" name="Group 27"/>
          <p:cNvGrpSpPr>
            <a:grpSpLocks/>
          </p:cNvGrpSpPr>
          <p:nvPr/>
        </p:nvGrpSpPr>
        <p:grpSpPr bwMode="auto">
          <a:xfrm>
            <a:off x="5084763" y="2882900"/>
            <a:ext cx="2439987" cy="985838"/>
            <a:chOff x="3412" y="3355"/>
            <a:chExt cx="1537" cy="621"/>
          </a:xfrm>
        </p:grpSpPr>
        <p:sp>
          <p:nvSpPr>
            <p:cNvPr id="34827" name="Text Box 23"/>
            <p:cNvSpPr txBox="1">
              <a:spLocks noChangeArrowheads="1"/>
            </p:cNvSpPr>
            <p:nvPr/>
          </p:nvSpPr>
          <p:spPr bwMode="auto">
            <a:xfrm>
              <a:off x="3687" y="3791"/>
              <a:ext cx="384" cy="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ctrl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4828" name="Line 18"/>
            <p:cNvSpPr>
              <a:spLocks noChangeShapeType="1"/>
            </p:cNvSpPr>
            <p:nvPr/>
          </p:nvSpPr>
          <p:spPr bwMode="auto">
            <a:xfrm>
              <a:off x="3618" y="3526"/>
              <a:ext cx="88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4829" name="Text Box 19"/>
            <p:cNvSpPr txBox="1">
              <a:spLocks noChangeArrowheads="1"/>
            </p:cNvSpPr>
            <p:nvPr/>
          </p:nvSpPr>
          <p:spPr bwMode="auto">
            <a:xfrm>
              <a:off x="3412" y="3390"/>
              <a:ext cx="235" cy="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in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4830" name="AutoShape 20"/>
            <p:cNvSpPr>
              <a:spLocks noChangeArrowheads="1"/>
            </p:cNvSpPr>
            <p:nvPr/>
          </p:nvSpPr>
          <p:spPr bwMode="auto">
            <a:xfrm rot="5400000">
              <a:off x="3881" y="3355"/>
              <a:ext cx="339" cy="339"/>
            </a:xfrm>
            <a:prstGeom prst="flowChartExtract">
              <a:avLst/>
            </a:prstGeom>
            <a:solidFill>
              <a:schemeClr val="bg1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4831" name="Line 21"/>
            <p:cNvSpPr>
              <a:spLocks noChangeShapeType="1"/>
            </p:cNvSpPr>
            <p:nvPr/>
          </p:nvSpPr>
          <p:spPr bwMode="auto">
            <a:xfrm>
              <a:off x="4059" y="3622"/>
              <a:ext cx="0" cy="24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832" name="Text Box 22"/>
            <p:cNvSpPr txBox="1">
              <a:spLocks noChangeArrowheads="1"/>
            </p:cNvSpPr>
            <p:nvPr/>
          </p:nvSpPr>
          <p:spPr bwMode="auto">
            <a:xfrm>
              <a:off x="4565" y="3407"/>
              <a:ext cx="384" cy="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Aft>
                  <a:spcPct val="0"/>
                </a:spcAft>
                <a:buFontTx/>
                <a:buNone/>
              </a:pPr>
              <a:r>
                <a:rPr kumimoji="1" lang="en-US" altLang="zh-CN" sz="2400" b="0"/>
                <a:t>out</a:t>
              </a:r>
              <a:endParaRPr kumimoji="1" lang="en-US" altLang="zh-CN" sz="2400" b="0">
                <a:ea typeface="楷体_GB2312" pitchFamily="49" charset="-122"/>
              </a:endParaRPr>
            </a:p>
          </p:txBody>
        </p:sp>
        <p:sp>
          <p:nvSpPr>
            <p:cNvPr id="34833" name="Oval 25"/>
            <p:cNvSpPr>
              <a:spLocks noChangeArrowheads="1"/>
            </p:cNvSpPr>
            <p:nvPr/>
          </p:nvSpPr>
          <p:spPr bwMode="auto">
            <a:xfrm>
              <a:off x="4199" y="3491"/>
              <a:ext cx="79" cy="7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4834" name="Oval 26"/>
            <p:cNvSpPr>
              <a:spLocks noChangeArrowheads="1"/>
            </p:cNvSpPr>
            <p:nvPr/>
          </p:nvSpPr>
          <p:spPr bwMode="auto">
            <a:xfrm>
              <a:off x="4014" y="3614"/>
              <a:ext cx="79" cy="7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8F70F142-E84E-42E2-8DFF-2892B4DC8215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5843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35844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8DB96CAB-0C67-46E8-9FE0-81C38C569B00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18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grpSp>
        <p:nvGrpSpPr>
          <p:cNvPr id="35845" name="Group 20"/>
          <p:cNvGrpSpPr>
            <a:grpSpLocks/>
          </p:cNvGrpSpPr>
          <p:nvPr/>
        </p:nvGrpSpPr>
        <p:grpSpPr bwMode="auto">
          <a:xfrm>
            <a:off x="5132388" y="4324350"/>
            <a:ext cx="557212" cy="457200"/>
            <a:chOff x="3235" y="2143"/>
            <a:chExt cx="351" cy="288"/>
          </a:xfrm>
        </p:grpSpPr>
        <p:sp>
          <p:nvSpPr>
            <p:cNvPr id="35889" name="AutoShape 21"/>
            <p:cNvSpPr>
              <a:spLocks noChangeArrowheads="1"/>
            </p:cNvSpPr>
            <p:nvPr/>
          </p:nvSpPr>
          <p:spPr bwMode="auto">
            <a:xfrm rot="5400000">
              <a:off x="3219" y="2159"/>
              <a:ext cx="288" cy="255"/>
            </a:xfrm>
            <a:prstGeom prst="triangle">
              <a:avLst>
                <a:gd name="adj" fmla="val 50000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35890" name="Oval 22"/>
            <p:cNvSpPr>
              <a:spLocks noChangeArrowheads="1"/>
            </p:cNvSpPr>
            <p:nvPr/>
          </p:nvSpPr>
          <p:spPr bwMode="auto">
            <a:xfrm>
              <a:off x="3490" y="2239"/>
              <a:ext cx="96" cy="9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</p:grpSp>
      <p:sp>
        <p:nvSpPr>
          <p:cNvPr id="35846" name="Text Box 30"/>
          <p:cNvSpPr txBox="1">
            <a:spLocks noChangeArrowheads="1"/>
          </p:cNvSpPr>
          <p:nvPr/>
        </p:nvSpPr>
        <p:spPr bwMode="auto">
          <a:xfrm>
            <a:off x="5651500" y="4568825"/>
            <a:ext cx="885825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2600" b="0"/>
              <a:t>nsel</a:t>
            </a:r>
          </a:p>
        </p:txBody>
      </p:sp>
      <p:sp>
        <p:nvSpPr>
          <p:cNvPr id="358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示例</a:t>
            </a:r>
            <a:r>
              <a:rPr lang="zh-CN" altLang="en-US">
                <a:latin typeface="宋体" panose="02010600030101010101" pitchFamily="2" charset="-122"/>
              </a:rPr>
              <a:t>─</a:t>
            </a:r>
            <a:r>
              <a:rPr lang="en-US" altLang="zh-CN"/>
              <a:t> Mux with Primitives</a:t>
            </a:r>
            <a:endParaRPr lang="zh-CN" altLang="en-US"/>
          </a:p>
        </p:txBody>
      </p:sp>
      <p:sp>
        <p:nvSpPr>
          <p:cNvPr id="358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0225" y="1449388"/>
            <a:ext cx="4144963" cy="4932362"/>
          </a:xfrm>
        </p:spPr>
        <p:txBody>
          <a:bodyPr/>
          <a:lstStyle/>
          <a:p>
            <a:pPr>
              <a:spcBef>
                <a:spcPct val="10000"/>
              </a:spcBef>
              <a:buFontTx/>
              <a:buNone/>
            </a:pPr>
            <a:r>
              <a:rPr lang="en-US" altLang="zh-CN" sz="2400"/>
              <a:t>module mux2_1( f, a, b, sel );</a:t>
            </a:r>
          </a:p>
          <a:p>
            <a:pPr>
              <a:spcBef>
                <a:spcPct val="10000"/>
              </a:spcBef>
              <a:buFontTx/>
              <a:buNone/>
            </a:pPr>
            <a:r>
              <a:rPr lang="en-US" altLang="zh-CN" sz="2400"/>
              <a:t>    output f;</a:t>
            </a:r>
          </a:p>
          <a:p>
            <a:pPr>
              <a:spcBef>
                <a:spcPct val="10000"/>
              </a:spcBef>
              <a:buFontTx/>
              <a:buNone/>
            </a:pPr>
            <a:r>
              <a:rPr lang="en-US" altLang="zh-CN" sz="2400"/>
              <a:t>    input a, b, sel;</a:t>
            </a:r>
          </a:p>
          <a:p>
            <a:pPr>
              <a:spcBef>
                <a:spcPct val="10000"/>
              </a:spcBef>
              <a:buFontTx/>
              <a:buNone/>
            </a:pPr>
            <a:endParaRPr lang="en-US" altLang="zh-CN" sz="1400"/>
          </a:p>
          <a:p>
            <a:pPr>
              <a:spcBef>
                <a:spcPct val="10000"/>
              </a:spcBef>
              <a:buFontTx/>
              <a:buNone/>
            </a:pPr>
            <a:r>
              <a:rPr lang="en-US" altLang="zh-CN" sz="2400"/>
              <a:t>    and	g1(f1, a, nsel),</a:t>
            </a:r>
          </a:p>
          <a:p>
            <a:pPr>
              <a:spcBef>
                <a:spcPct val="10000"/>
              </a:spcBef>
              <a:buFontTx/>
              <a:buNone/>
            </a:pPr>
            <a:r>
              <a:rPr lang="en-US" altLang="zh-CN" sz="2400"/>
              <a:t>		g2(f2, b, sel);</a:t>
            </a:r>
          </a:p>
          <a:p>
            <a:pPr>
              <a:spcBef>
                <a:spcPct val="10000"/>
              </a:spcBef>
              <a:buFontTx/>
              <a:buNone/>
            </a:pPr>
            <a:r>
              <a:rPr lang="en-US" altLang="zh-CN" sz="2400"/>
              <a:t>    or	g3(f, f1, f2);</a:t>
            </a:r>
          </a:p>
          <a:p>
            <a:pPr>
              <a:spcBef>
                <a:spcPct val="10000"/>
              </a:spcBef>
              <a:buFontTx/>
              <a:buNone/>
            </a:pPr>
            <a:r>
              <a:rPr lang="en-US" altLang="zh-CN" sz="2400"/>
              <a:t>    not	g4(nsel, sel);</a:t>
            </a:r>
          </a:p>
          <a:p>
            <a:pPr>
              <a:spcBef>
                <a:spcPct val="10000"/>
              </a:spcBef>
              <a:buFontTx/>
              <a:buNone/>
            </a:pPr>
            <a:endParaRPr lang="en-US" altLang="zh-CN" sz="1400"/>
          </a:p>
          <a:p>
            <a:pPr>
              <a:spcBef>
                <a:spcPct val="10000"/>
              </a:spcBef>
              <a:buFontTx/>
              <a:buNone/>
            </a:pPr>
            <a:r>
              <a:rPr lang="en-US" altLang="zh-CN" sz="2400"/>
              <a:t>endmodule</a:t>
            </a:r>
          </a:p>
        </p:txBody>
      </p:sp>
      <p:sp>
        <p:nvSpPr>
          <p:cNvPr id="35849" name="AutoShape 5"/>
          <p:cNvSpPr>
            <a:spLocks noChangeArrowheads="1"/>
          </p:cNvSpPr>
          <p:nvPr/>
        </p:nvSpPr>
        <p:spPr bwMode="auto">
          <a:xfrm>
            <a:off x="6465888" y="4097338"/>
            <a:ext cx="685800" cy="609600"/>
          </a:xfrm>
          <a:prstGeom prst="flowChartDelay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Aft>
                <a:spcPct val="0"/>
              </a:spcAft>
              <a:buFontTx/>
              <a:buNone/>
            </a:pPr>
            <a:endParaRPr lang="zh-CN" altLang="en-US" sz="1800" b="0">
              <a:latin typeface="Arial" panose="020B0604020202020204" pitchFamily="34" charset="0"/>
            </a:endParaRPr>
          </a:p>
        </p:txBody>
      </p:sp>
      <p:sp>
        <p:nvSpPr>
          <p:cNvPr id="35850" name="Line 6"/>
          <p:cNvSpPr>
            <a:spLocks noChangeShapeType="1"/>
          </p:cNvSpPr>
          <p:nvPr/>
        </p:nvSpPr>
        <p:spPr bwMode="auto">
          <a:xfrm>
            <a:off x="4414838" y="4249738"/>
            <a:ext cx="20510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51" name="Line 7"/>
          <p:cNvSpPr>
            <a:spLocks noChangeShapeType="1"/>
          </p:cNvSpPr>
          <p:nvPr/>
        </p:nvSpPr>
        <p:spPr bwMode="auto">
          <a:xfrm>
            <a:off x="7151688" y="4402138"/>
            <a:ext cx="22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52" name="AutoShape 8"/>
          <p:cNvSpPr>
            <a:spLocks noChangeArrowheads="1"/>
          </p:cNvSpPr>
          <p:nvPr/>
        </p:nvSpPr>
        <p:spPr bwMode="auto">
          <a:xfrm>
            <a:off x="6465888" y="5011738"/>
            <a:ext cx="685800" cy="609600"/>
          </a:xfrm>
          <a:prstGeom prst="flowChartDelay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Aft>
                <a:spcPct val="0"/>
              </a:spcAft>
              <a:buFontTx/>
              <a:buNone/>
            </a:pPr>
            <a:endParaRPr lang="zh-CN" altLang="en-US" sz="1800" b="0">
              <a:latin typeface="Arial" panose="020B0604020202020204" pitchFamily="34" charset="0"/>
            </a:endParaRPr>
          </a:p>
        </p:txBody>
      </p:sp>
      <p:sp>
        <p:nvSpPr>
          <p:cNvPr id="35853" name="Line 9"/>
          <p:cNvSpPr>
            <a:spLocks noChangeShapeType="1"/>
          </p:cNvSpPr>
          <p:nvPr/>
        </p:nvSpPr>
        <p:spPr bwMode="auto">
          <a:xfrm>
            <a:off x="4414838" y="5164138"/>
            <a:ext cx="20510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54" name="Line 10"/>
          <p:cNvSpPr>
            <a:spLocks noChangeShapeType="1"/>
          </p:cNvSpPr>
          <p:nvPr/>
        </p:nvSpPr>
        <p:spPr bwMode="auto">
          <a:xfrm>
            <a:off x="4799013" y="5468938"/>
            <a:ext cx="16668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oval" w="lg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55" name="Line 11"/>
          <p:cNvSpPr>
            <a:spLocks noChangeShapeType="1"/>
          </p:cNvSpPr>
          <p:nvPr/>
        </p:nvSpPr>
        <p:spPr bwMode="auto">
          <a:xfrm>
            <a:off x="7151688" y="5316538"/>
            <a:ext cx="228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5856" name="Group 12"/>
          <p:cNvGrpSpPr>
            <a:grpSpLocks/>
          </p:cNvGrpSpPr>
          <p:nvPr/>
        </p:nvGrpSpPr>
        <p:grpSpPr bwMode="auto">
          <a:xfrm>
            <a:off x="7546975" y="4554538"/>
            <a:ext cx="685800" cy="609600"/>
            <a:chOff x="2688" y="1488"/>
            <a:chExt cx="432" cy="384"/>
          </a:xfrm>
        </p:grpSpPr>
        <p:sp>
          <p:nvSpPr>
            <p:cNvPr id="35887" name="Arc 13"/>
            <p:cNvSpPr>
              <a:spLocks/>
            </p:cNvSpPr>
            <p:nvPr/>
          </p:nvSpPr>
          <p:spPr bwMode="auto">
            <a:xfrm>
              <a:off x="2688" y="1488"/>
              <a:ext cx="96" cy="383"/>
            </a:xfrm>
            <a:custGeom>
              <a:avLst/>
              <a:gdLst>
                <a:gd name="T0" fmla="*/ 0 w 21600"/>
                <a:gd name="T1" fmla="*/ 0 h 43154"/>
                <a:gd name="T2" fmla="*/ 0 w 21600"/>
                <a:gd name="T3" fmla="*/ 0 h 43154"/>
                <a:gd name="T4" fmla="*/ 0 w 21600"/>
                <a:gd name="T5" fmla="*/ 0 h 43154"/>
                <a:gd name="T6" fmla="*/ 0 60000 65536"/>
                <a:gd name="T7" fmla="*/ 0 60000 65536"/>
                <a:gd name="T8" fmla="*/ 0 60000 65536"/>
                <a:gd name="T9" fmla="*/ 0 w 21600"/>
                <a:gd name="T10" fmla="*/ 0 h 43154"/>
                <a:gd name="T11" fmla="*/ 21600 w 21600"/>
                <a:gd name="T12" fmla="*/ 43154 h 4315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3154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2980"/>
                    <a:pt x="12769" y="42409"/>
                    <a:pt x="1412" y="43153"/>
                  </a:cubicBezTo>
                </a:path>
                <a:path w="21600" h="43154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2980"/>
                    <a:pt x="12769" y="42409"/>
                    <a:pt x="1412" y="43153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88" name="Arc 14"/>
            <p:cNvSpPr>
              <a:spLocks/>
            </p:cNvSpPr>
            <p:nvPr/>
          </p:nvSpPr>
          <p:spPr bwMode="auto">
            <a:xfrm>
              <a:off x="2688" y="1488"/>
              <a:ext cx="432" cy="384"/>
            </a:xfrm>
            <a:custGeom>
              <a:avLst/>
              <a:gdLst>
                <a:gd name="T0" fmla="*/ 0 w 21600"/>
                <a:gd name="T1" fmla="*/ 0 h 43189"/>
                <a:gd name="T2" fmla="*/ 0 w 21600"/>
                <a:gd name="T3" fmla="*/ 0 h 43189"/>
                <a:gd name="T4" fmla="*/ 0 w 21600"/>
                <a:gd name="T5" fmla="*/ 0 h 43189"/>
                <a:gd name="T6" fmla="*/ 0 60000 65536"/>
                <a:gd name="T7" fmla="*/ 0 60000 65536"/>
                <a:gd name="T8" fmla="*/ 0 60000 65536"/>
                <a:gd name="T9" fmla="*/ 0 w 21600"/>
                <a:gd name="T10" fmla="*/ 0 h 43189"/>
                <a:gd name="T11" fmla="*/ 21600 w 21600"/>
                <a:gd name="T12" fmla="*/ 43189 h 4318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3189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256"/>
                    <a:pt x="12350" y="42810"/>
                    <a:pt x="699" y="43188"/>
                  </a:cubicBezTo>
                </a:path>
                <a:path w="21600" h="43189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256"/>
                    <a:pt x="12350" y="42810"/>
                    <a:pt x="699" y="43188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5857" name="Line 15"/>
          <p:cNvSpPr>
            <a:spLocks noChangeShapeType="1"/>
          </p:cNvSpPr>
          <p:nvPr/>
        </p:nvSpPr>
        <p:spPr bwMode="auto">
          <a:xfrm>
            <a:off x="7380288" y="4706938"/>
            <a:ext cx="304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58" name="Line 16"/>
          <p:cNvSpPr>
            <a:spLocks noChangeShapeType="1"/>
          </p:cNvSpPr>
          <p:nvPr/>
        </p:nvSpPr>
        <p:spPr bwMode="auto">
          <a:xfrm>
            <a:off x="7380288" y="5011738"/>
            <a:ext cx="304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59" name="Line 17"/>
          <p:cNvSpPr>
            <a:spLocks noChangeShapeType="1"/>
          </p:cNvSpPr>
          <p:nvPr/>
        </p:nvSpPr>
        <p:spPr bwMode="auto">
          <a:xfrm>
            <a:off x="8218488" y="4859338"/>
            <a:ext cx="304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60" name="Line 18"/>
          <p:cNvSpPr>
            <a:spLocks noChangeShapeType="1"/>
          </p:cNvSpPr>
          <p:nvPr/>
        </p:nvSpPr>
        <p:spPr bwMode="auto">
          <a:xfrm>
            <a:off x="4789488" y="4554538"/>
            <a:ext cx="3381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61" name="Line 19"/>
          <p:cNvSpPr>
            <a:spLocks noChangeShapeType="1"/>
          </p:cNvSpPr>
          <p:nvPr/>
        </p:nvSpPr>
        <p:spPr bwMode="auto">
          <a:xfrm>
            <a:off x="5703888" y="4554538"/>
            <a:ext cx="762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62" name="Line 23"/>
          <p:cNvSpPr>
            <a:spLocks noChangeShapeType="1"/>
          </p:cNvSpPr>
          <p:nvPr/>
        </p:nvSpPr>
        <p:spPr bwMode="auto">
          <a:xfrm>
            <a:off x="4789488" y="4554538"/>
            <a:ext cx="0" cy="15192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63" name="Line 24"/>
          <p:cNvSpPr>
            <a:spLocks noChangeShapeType="1"/>
          </p:cNvSpPr>
          <p:nvPr/>
        </p:nvSpPr>
        <p:spPr bwMode="auto">
          <a:xfrm>
            <a:off x="7380288" y="5011738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64" name="Line 25"/>
          <p:cNvSpPr>
            <a:spLocks noChangeShapeType="1"/>
          </p:cNvSpPr>
          <p:nvPr/>
        </p:nvSpPr>
        <p:spPr bwMode="auto">
          <a:xfrm flipH="1">
            <a:off x="7380288" y="4402138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865" name="Text Box 26"/>
          <p:cNvSpPr txBox="1">
            <a:spLocks noChangeArrowheads="1"/>
          </p:cNvSpPr>
          <p:nvPr/>
        </p:nvSpPr>
        <p:spPr bwMode="auto">
          <a:xfrm>
            <a:off x="3927475" y="4008438"/>
            <a:ext cx="447675" cy="481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3000" b="0"/>
              <a:t>a</a:t>
            </a:r>
          </a:p>
        </p:txBody>
      </p:sp>
      <p:sp>
        <p:nvSpPr>
          <p:cNvPr id="35866" name="Text Box 27"/>
          <p:cNvSpPr txBox="1">
            <a:spLocks noChangeArrowheads="1"/>
          </p:cNvSpPr>
          <p:nvPr/>
        </p:nvSpPr>
        <p:spPr bwMode="auto">
          <a:xfrm>
            <a:off x="3890963" y="4951413"/>
            <a:ext cx="466725" cy="481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3000" b="0"/>
              <a:t>b</a:t>
            </a:r>
          </a:p>
        </p:txBody>
      </p:sp>
      <p:sp>
        <p:nvSpPr>
          <p:cNvPr id="35867" name="Text Box 28"/>
          <p:cNvSpPr txBox="1">
            <a:spLocks noChangeArrowheads="1"/>
          </p:cNvSpPr>
          <p:nvPr/>
        </p:nvSpPr>
        <p:spPr bwMode="auto">
          <a:xfrm>
            <a:off x="4100513" y="5738813"/>
            <a:ext cx="785812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b="0"/>
              <a:t>sel</a:t>
            </a:r>
          </a:p>
        </p:txBody>
      </p:sp>
      <p:sp>
        <p:nvSpPr>
          <p:cNvPr id="35868" name="Text Box 29"/>
          <p:cNvSpPr txBox="1">
            <a:spLocks noChangeArrowheads="1"/>
          </p:cNvSpPr>
          <p:nvPr/>
        </p:nvSpPr>
        <p:spPr bwMode="auto">
          <a:xfrm>
            <a:off x="8345488" y="4414838"/>
            <a:ext cx="457200" cy="481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3000" b="0"/>
              <a:t>f</a:t>
            </a:r>
          </a:p>
        </p:txBody>
      </p:sp>
      <p:sp>
        <p:nvSpPr>
          <p:cNvPr id="35869" name="Text Box 31"/>
          <p:cNvSpPr txBox="1">
            <a:spLocks noChangeArrowheads="1"/>
          </p:cNvSpPr>
          <p:nvPr/>
        </p:nvSpPr>
        <p:spPr bwMode="auto">
          <a:xfrm>
            <a:off x="7142163" y="3965575"/>
            <a:ext cx="685800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2600" b="0"/>
              <a:t>f1</a:t>
            </a:r>
          </a:p>
        </p:txBody>
      </p:sp>
      <p:sp>
        <p:nvSpPr>
          <p:cNvPr id="35870" name="Text Box 32"/>
          <p:cNvSpPr txBox="1">
            <a:spLocks noChangeArrowheads="1"/>
          </p:cNvSpPr>
          <p:nvPr/>
        </p:nvSpPr>
        <p:spPr bwMode="auto">
          <a:xfrm>
            <a:off x="7162800" y="5408613"/>
            <a:ext cx="685800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2600" b="0"/>
              <a:t>f2</a:t>
            </a:r>
          </a:p>
        </p:txBody>
      </p:sp>
      <p:sp>
        <p:nvSpPr>
          <p:cNvPr id="35871" name="Text Box 33"/>
          <p:cNvSpPr txBox="1">
            <a:spLocks noChangeArrowheads="1"/>
          </p:cNvSpPr>
          <p:nvPr/>
        </p:nvSpPr>
        <p:spPr bwMode="auto">
          <a:xfrm>
            <a:off x="6440488" y="3587750"/>
            <a:ext cx="685800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2600" b="0"/>
              <a:t>g1</a:t>
            </a:r>
          </a:p>
        </p:txBody>
      </p:sp>
      <p:sp>
        <p:nvSpPr>
          <p:cNvPr id="35872" name="Text Box 34"/>
          <p:cNvSpPr txBox="1">
            <a:spLocks noChangeArrowheads="1"/>
          </p:cNvSpPr>
          <p:nvPr/>
        </p:nvSpPr>
        <p:spPr bwMode="auto">
          <a:xfrm>
            <a:off x="6442075" y="5624513"/>
            <a:ext cx="685800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2600" b="0"/>
              <a:t>g2</a:t>
            </a:r>
          </a:p>
        </p:txBody>
      </p:sp>
      <p:sp>
        <p:nvSpPr>
          <p:cNvPr id="35873" name="Text Box 35"/>
          <p:cNvSpPr txBox="1">
            <a:spLocks noChangeArrowheads="1"/>
          </p:cNvSpPr>
          <p:nvPr/>
        </p:nvSpPr>
        <p:spPr bwMode="auto">
          <a:xfrm>
            <a:off x="7654925" y="5083175"/>
            <a:ext cx="685800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2600" b="0"/>
              <a:t>g3</a:t>
            </a:r>
          </a:p>
        </p:txBody>
      </p:sp>
      <p:sp>
        <p:nvSpPr>
          <p:cNvPr id="35874" name="Text Box 36"/>
          <p:cNvSpPr txBox="1">
            <a:spLocks noChangeArrowheads="1"/>
          </p:cNvSpPr>
          <p:nvPr/>
        </p:nvSpPr>
        <p:spPr bwMode="auto">
          <a:xfrm>
            <a:off x="4995863" y="4700588"/>
            <a:ext cx="685800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2600" b="0"/>
              <a:t>g4</a:t>
            </a:r>
          </a:p>
        </p:txBody>
      </p:sp>
      <p:grpSp>
        <p:nvGrpSpPr>
          <p:cNvPr id="35875" name="组合 2"/>
          <p:cNvGrpSpPr>
            <a:grpSpLocks/>
          </p:cNvGrpSpPr>
          <p:nvPr/>
        </p:nvGrpSpPr>
        <p:grpSpPr bwMode="auto">
          <a:xfrm>
            <a:off x="5491163" y="1450975"/>
            <a:ext cx="2728912" cy="1809750"/>
            <a:chOff x="5491180" y="1451038"/>
            <a:chExt cx="2728909" cy="1809025"/>
          </a:xfrm>
        </p:grpSpPr>
        <p:sp>
          <p:nvSpPr>
            <p:cNvPr id="35876" name="Line 53"/>
            <p:cNvSpPr>
              <a:spLocks noChangeShapeType="1"/>
            </p:cNvSpPr>
            <p:nvPr/>
          </p:nvSpPr>
          <p:spPr bwMode="auto">
            <a:xfrm flipV="1">
              <a:off x="6978668" y="2528882"/>
              <a:ext cx="0" cy="65405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77" name="Line 54"/>
            <p:cNvSpPr>
              <a:spLocks noChangeShapeType="1"/>
            </p:cNvSpPr>
            <p:nvPr/>
          </p:nvSpPr>
          <p:spPr bwMode="auto">
            <a:xfrm>
              <a:off x="6005530" y="2339969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78" name="Line 55"/>
            <p:cNvSpPr>
              <a:spLocks noChangeShapeType="1"/>
            </p:cNvSpPr>
            <p:nvPr/>
          </p:nvSpPr>
          <p:spPr bwMode="auto">
            <a:xfrm>
              <a:off x="7267588" y="2085970"/>
              <a:ext cx="55721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79" name="Line 56"/>
            <p:cNvSpPr>
              <a:spLocks noChangeShapeType="1"/>
            </p:cNvSpPr>
            <p:nvPr/>
          </p:nvSpPr>
          <p:spPr bwMode="auto">
            <a:xfrm>
              <a:off x="6005530" y="1804983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880" name="Text Box 57"/>
            <p:cNvSpPr txBox="1">
              <a:spLocks noChangeArrowheads="1"/>
            </p:cNvSpPr>
            <p:nvPr/>
          </p:nvSpPr>
          <p:spPr bwMode="auto">
            <a:xfrm>
              <a:off x="5578493" y="1533520"/>
              <a:ext cx="180975" cy="4873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3200" b="0"/>
                <a:t>a</a:t>
              </a:r>
            </a:p>
          </p:txBody>
        </p:sp>
        <p:sp>
          <p:nvSpPr>
            <p:cNvPr id="35881" name="Text Box 58"/>
            <p:cNvSpPr txBox="1">
              <a:spLocks noChangeArrowheads="1"/>
            </p:cNvSpPr>
            <p:nvPr/>
          </p:nvSpPr>
          <p:spPr bwMode="auto">
            <a:xfrm>
              <a:off x="5491180" y="2078032"/>
              <a:ext cx="387350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3200" b="0"/>
                <a:t>b</a:t>
              </a:r>
            </a:p>
          </p:txBody>
        </p:sp>
        <p:sp>
          <p:nvSpPr>
            <p:cNvPr id="35882" name="Text Box 59"/>
            <p:cNvSpPr txBox="1">
              <a:spLocks noChangeArrowheads="1"/>
            </p:cNvSpPr>
            <p:nvPr/>
          </p:nvSpPr>
          <p:spPr bwMode="auto">
            <a:xfrm>
              <a:off x="6356372" y="2736843"/>
              <a:ext cx="58221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sel</a:t>
              </a:r>
            </a:p>
          </p:txBody>
        </p:sp>
        <p:sp>
          <p:nvSpPr>
            <p:cNvPr id="35883" name="Text Box 60"/>
            <p:cNvSpPr txBox="1">
              <a:spLocks noChangeArrowheads="1"/>
            </p:cNvSpPr>
            <p:nvPr/>
          </p:nvSpPr>
          <p:spPr bwMode="auto">
            <a:xfrm>
              <a:off x="7901001" y="1793870"/>
              <a:ext cx="319088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3200" b="0"/>
                <a:t>f</a:t>
              </a:r>
            </a:p>
          </p:txBody>
        </p:sp>
        <p:sp>
          <p:nvSpPr>
            <p:cNvPr id="35884" name="Text Box 62"/>
            <p:cNvSpPr txBox="1">
              <a:spLocks noChangeArrowheads="1"/>
            </p:cNvSpPr>
            <p:nvPr/>
          </p:nvSpPr>
          <p:spPr bwMode="auto">
            <a:xfrm>
              <a:off x="6675456" y="1604959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0</a:t>
              </a:r>
            </a:p>
          </p:txBody>
        </p:sp>
        <p:sp>
          <p:nvSpPr>
            <p:cNvPr id="35885" name="Text Box 63"/>
            <p:cNvSpPr txBox="1">
              <a:spLocks noChangeArrowheads="1"/>
            </p:cNvSpPr>
            <p:nvPr/>
          </p:nvSpPr>
          <p:spPr bwMode="auto">
            <a:xfrm>
              <a:off x="6664343" y="2144707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1</a:t>
              </a:r>
            </a:p>
          </p:txBody>
        </p:sp>
        <p:sp>
          <p:nvSpPr>
            <p:cNvPr id="2" name="梯形 1"/>
            <p:cNvSpPr/>
            <p:nvPr/>
          </p:nvSpPr>
          <p:spPr>
            <a:xfrm rot="5400000">
              <a:off x="6301051" y="1714316"/>
              <a:ext cx="1234580" cy="708024"/>
            </a:xfrm>
            <a:prstGeom prst="trapezoid">
              <a:avLst>
                <a:gd name="adj" fmla="val 42182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C8B73DE6-3905-4901-9487-FFA4CB1B6CC4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7891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37892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9DFF88D1-A8E9-4654-9574-0A3ABD8F22B2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19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78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赋值语句</a:t>
            </a:r>
          </a:p>
        </p:txBody>
      </p:sp>
      <p:sp>
        <p:nvSpPr>
          <p:cNvPr id="378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49388"/>
            <a:ext cx="7869238" cy="4932362"/>
          </a:xfrm>
        </p:spPr>
        <p:txBody>
          <a:bodyPr/>
          <a:lstStyle/>
          <a:p>
            <a:r>
              <a:rPr lang="zh-CN" altLang="en-US"/>
              <a:t>连续赋值语句</a:t>
            </a:r>
          </a:p>
          <a:p>
            <a:pPr lvl="1">
              <a:buFontTx/>
              <a:buNone/>
            </a:pPr>
            <a:r>
              <a:rPr kumimoji="1" lang="en-US" altLang="zh-CN" b="1"/>
              <a:t>    assign  </a:t>
            </a:r>
            <a:r>
              <a:rPr kumimoji="1" lang="zh-CN" altLang="en-US" b="1"/>
              <a:t>变量名</a:t>
            </a:r>
            <a:r>
              <a:rPr kumimoji="1" lang="en-US" altLang="zh-CN" b="1"/>
              <a:t>= </a:t>
            </a:r>
            <a:r>
              <a:rPr kumimoji="1" lang="zh-CN" altLang="en-US" b="1"/>
              <a:t>赋值表达式</a:t>
            </a:r>
          </a:p>
          <a:p>
            <a:pPr lvl="1"/>
            <a:r>
              <a:rPr kumimoji="1" lang="zh-CN" altLang="en-US"/>
              <a:t>只能对线网型变量进行赋值，不能对寄存器型变量进行赋值</a:t>
            </a:r>
          </a:p>
          <a:p>
            <a:pPr lvl="1"/>
            <a:r>
              <a:rPr kumimoji="1" lang="zh-CN" altLang="en-US"/>
              <a:t>仅用于描述组合逻辑</a:t>
            </a:r>
          </a:p>
          <a:p>
            <a:r>
              <a:rPr lang="zh-CN" altLang="en-US"/>
              <a:t>过程赋值语句</a:t>
            </a:r>
          </a:p>
          <a:p>
            <a:pPr lvl="1">
              <a:buFontTx/>
              <a:buNone/>
            </a:pPr>
            <a:r>
              <a:rPr kumimoji="1" lang="zh-CN" altLang="en-US" b="1"/>
              <a:t>   变量名</a:t>
            </a:r>
            <a:r>
              <a:rPr kumimoji="1" lang="en-US" altLang="zh-CN" b="1"/>
              <a:t>= </a:t>
            </a:r>
            <a:r>
              <a:rPr kumimoji="1" lang="zh-CN" altLang="en-US" b="1"/>
              <a:t>赋值表达式</a:t>
            </a:r>
            <a:endParaRPr lang="zh-CN" altLang="en-US" b="1"/>
          </a:p>
          <a:p>
            <a:pPr lvl="1"/>
            <a:r>
              <a:rPr lang="zh-CN" altLang="en-US"/>
              <a:t>只能对寄存器数据类型的变量赋值</a:t>
            </a:r>
          </a:p>
          <a:p>
            <a:pPr lvl="1"/>
            <a:r>
              <a:rPr lang="zh-CN" altLang="en-US"/>
              <a:t>在</a:t>
            </a:r>
            <a:r>
              <a:rPr lang="en-US" altLang="zh-CN"/>
              <a:t>always</a:t>
            </a:r>
            <a:r>
              <a:rPr lang="zh-CN" altLang="en-US"/>
              <a:t>和</a:t>
            </a:r>
            <a:r>
              <a:rPr lang="en-US" altLang="zh-CN"/>
              <a:t>initial</a:t>
            </a:r>
            <a:r>
              <a:rPr lang="zh-CN" altLang="en-US"/>
              <a:t>语句内的赋值</a:t>
            </a:r>
          </a:p>
          <a:p>
            <a:pPr lvl="1"/>
            <a:r>
              <a:rPr lang="zh-CN" altLang="en-US"/>
              <a:t>可</a:t>
            </a:r>
            <a:r>
              <a:rPr kumimoji="1" lang="zh-CN" altLang="en-US"/>
              <a:t>用于描述组合和时序逻辑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03C8D09F-A491-4C57-B636-D387319C5005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6147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6148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A171E118-58F1-4AA2-834D-6BE197378DAF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614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341313"/>
            <a:ext cx="8229600" cy="1143000"/>
          </a:xfrm>
        </p:spPr>
        <p:txBody>
          <a:bodyPr/>
          <a:lstStyle/>
          <a:p>
            <a:r>
              <a:rPr lang="zh-CN" altLang="en-US"/>
              <a:t>内容提纲</a:t>
            </a:r>
          </a:p>
        </p:txBody>
      </p:sp>
      <p:sp>
        <p:nvSpPr>
          <p:cNvPr id="615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68313" y="1628775"/>
            <a:ext cx="8229600" cy="4787900"/>
          </a:xfrm>
        </p:spPr>
        <p:txBody>
          <a:bodyPr/>
          <a:lstStyle/>
          <a:p>
            <a:r>
              <a:rPr lang="zh-CN" altLang="en-US"/>
              <a:t>基本语法规则</a:t>
            </a:r>
          </a:p>
          <a:p>
            <a:r>
              <a:rPr kumimoji="1" lang="zh-CN" altLang="en-US"/>
              <a:t>变量数据类型</a:t>
            </a:r>
            <a:endParaRPr lang="zh-CN" altLang="en-US"/>
          </a:p>
          <a:p>
            <a:r>
              <a:rPr lang="zh-CN" altLang="en-US"/>
              <a:t>程序基本结构</a:t>
            </a:r>
          </a:p>
          <a:p>
            <a:r>
              <a:rPr lang="zh-CN" altLang="en-US"/>
              <a:t>描述组合逻辑电路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0ACC2E0A-340E-404C-B037-77825671EB81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9939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39940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8FEC677A-F359-4592-AD1B-C2733D88AFFE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399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Verilog HDL</a:t>
            </a:r>
            <a:r>
              <a:rPr lang="zh-CN" altLang="en-US"/>
              <a:t>运算符</a:t>
            </a:r>
          </a:p>
        </p:txBody>
      </p:sp>
      <p:graphicFrame>
        <p:nvGraphicFramePr>
          <p:cNvPr id="1352753" name="Group 49"/>
          <p:cNvGraphicFramePr>
            <a:graphicFrameLocks noGrp="1"/>
          </p:cNvGraphicFramePr>
          <p:nvPr/>
        </p:nvGraphicFramePr>
        <p:xfrm>
          <a:off x="468313" y="1330325"/>
          <a:ext cx="8135937" cy="5119689"/>
        </p:xfrm>
        <a:graphic>
          <a:graphicData uri="http://schemas.openxmlformats.org/drawingml/2006/table">
            <a:tbl>
              <a:tblPr/>
              <a:tblGrid>
                <a:gridCol w="12239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46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12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3888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类型</a:t>
                      </a:r>
                    </a:p>
                  </a:txBody>
                  <a:tcPr marL="36000" marR="36000" marT="0" marB="0" anchor="ctr" anchorCtr="1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符号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功能说明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类型</a:t>
                      </a:r>
                    </a:p>
                  </a:txBody>
                  <a:tcPr marL="36000" marR="36000" marT="0" marB="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符号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功能说明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3075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算术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运算符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000" marR="36000" marT="0" marB="0" anchor="ctr" anchorCtr="1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+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endParaRPr kumimoji="1" lang="en-US" altLang="zh-CN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*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%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二进制加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二进制减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二进制乘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二进制除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求模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关系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运算符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000" marR="36000" marT="0" marB="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&gt;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&lt;</a:t>
                      </a:r>
                      <a:endParaRPr kumimoji="1" lang="en-US" altLang="zh-CN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&gt;=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&lt;=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==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!=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大于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小于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大于或等于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小于或等于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等于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不等于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3238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位运算符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000" marR="36000" marT="0" marB="0" anchor="ctr" anchorCtr="1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~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&amp;</a:t>
                      </a:r>
                      <a:endParaRPr kumimoji="1" lang="en-US" altLang="zh-CN" sz="1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|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^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^~ </a:t>
                      </a:r>
                      <a:r>
                        <a:rPr kumimoji="1" lang="zh-CN" altLang="en-US" sz="1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或 </a:t>
                      </a:r>
                      <a:r>
                        <a:rPr kumimoji="1" lang="en-US" altLang="zh-CN" sz="1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~^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按位取反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按位与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按位或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按位异或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按位同或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tabLst>
                          <a:tab pos="2636838" algn="ctr"/>
                          <a:tab pos="5273675" algn="r"/>
                        </a:tabLs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tabLst>
                          <a:tab pos="2636838" algn="ctr"/>
                          <a:tab pos="5273675" algn="r"/>
                        </a:tabLs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tabLst>
                          <a:tab pos="2636838" algn="ctr"/>
                          <a:tab pos="5273675" algn="r"/>
                        </a:tabLs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tabLst>
                          <a:tab pos="2636838" algn="ctr"/>
                          <a:tab pos="5273675" algn="r"/>
                        </a:tabLs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tabLst>
                          <a:tab pos="2636838" algn="ctr"/>
                          <a:tab pos="5273675" algn="r"/>
                        </a:tabLs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tabLst>
                          <a:tab pos="2636838" algn="ctr"/>
                          <a:tab pos="5273675" algn="r"/>
                        </a:tabLs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tabLst>
                          <a:tab pos="2636838" algn="ctr"/>
                          <a:tab pos="5273675" algn="r"/>
                        </a:tabLs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tabLst>
                          <a:tab pos="2636838" algn="ctr"/>
                          <a:tab pos="5273675" algn="r"/>
                        </a:tabLs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tabLst>
                          <a:tab pos="2636838" algn="ctr"/>
                          <a:tab pos="5273675" algn="r"/>
                        </a:tabLs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636838" algn="ctr"/>
                          <a:tab pos="5273675" algn="r"/>
                        </a:tabLst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缩位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636838" algn="ctr"/>
                          <a:tab pos="5273675" algn="r"/>
                        </a:tabLst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运算符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000" marR="36000" marT="0" marB="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&amp;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~&amp;</a:t>
                      </a:r>
                      <a:endParaRPr kumimoji="1" lang="en-US" altLang="zh-CN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|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~|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^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^~ </a:t>
                      </a: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或 </a:t>
                      </a: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~^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缩位与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缩位与非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缩位或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缩位或非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缩位异或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缩位同或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9488"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逻辑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运算符</a:t>
                      </a:r>
                    </a:p>
                  </a:txBody>
                  <a:tcPr marL="36000" marR="36000" marT="0" marB="0" anchor="ctr" anchorCtr="1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!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&amp;&amp;</a:t>
                      </a:r>
                      <a:endParaRPr kumimoji="1" lang="en-US" altLang="zh-CN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||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逻辑非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逻辑与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逻辑或</a:t>
                      </a: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移位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运算符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000" marR="36000" marT="0" marB="0" anchor="ctr" anchorCtr="1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&gt;&gt;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&lt;&lt;</a:t>
                      </a:r>
                      <a:endParaRPr kumimoji="1" lang="en-US" altLang="zh-CN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Aft>
                          <a:spcPct val="20000"/>
                        </a:spcAft>
                        <a:defRPr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Aft>
                          <a:spcPct val="20000"/>
                        </a:spcAft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2000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右移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左移</a:t>
                      </a:r>
                      <a:endParaRPr kumimoji="1" lang="zh-CN" altLang="en-US" sz="19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000" marR="36000" marT="0" marB="0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0" y="1341438"/>
            <a:ext cx="6575425" cy="5040312"/>
          </a:xfrm>
        </p:spPr>
        <p:txBody>
          <a:bodyPr/>
          <a:lstStyle/>
          <a:p>
            <a:pPr>
              <a:buFontTx/>
              <a:buNone/>
            </a:pPr>
            <a:r>
              <a:rPr lang="en-US" altLang="zh-CN" sz="2400"/>
              <a:t>module mux2_1(</a:t>
            </a:r>
          </a:p>
          <a:p>
            <a:pPr>
              <a:buFontTx/>
              <a:buNone/>
            </a:pPr>
            <a:r>
              <a:rPr lang="en-US" altLang="zh-CN" sz="2400"/>
              <a:t>    output f,</a:t>
            </a:r>
          </a:p>
          <a:p>
            <a:pPr>
              <a:buFontTx/>
              <a:buNone/>
            </a:pPr>
            <a:r>
              <a:rPr lang="en-US" altLang="zh-CN" sz="2400"/>
              <a:t>    input a, b, sel );</a:t>
            </a:r>
          </a:p>
          <a:p>
            <a:pPr>
              <a:buFontTx/>
              <a:buNone/>
            </a:pPr>
            <a:endParaRPr lang="en-US" altLang="zh-CN" sz="2400"/>
          </a:p>
          <a:p>
            <a:pPr>
              <a:buFontTx/>
              <a:buNone/>
            </a:pPr>
            <a:r>
              <a:rPr lang="en-US" altLang="zh-CN" sz="2400"/>
              <a:t>    assign f = (a &amp; ~sel) | (b &amp; sel);</a:t>
            </a:r>
          </a:p>
          <a:p>
            <a:pPr>
              <a:buFontTx/>
              <a:buNone/>
            </a:pPr>
            <a:endParaRPr lang="en-US" altLang="zh-CN" sz="2400"/>
          </a:p>
          <a:p>
            <a:pPr>
              <a:buFontTx/>
              <a:buNone/>
            </a:pPr>
            <a:r>
              <a:rPr lang="en-US" altLang="zh-CN" sz="2400"/>
              <a:t>endmodule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D3A54E42-1E45-46CE-8D26-F47C78E07D78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1988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41989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5CEF158C-9AFC-4C63-9B12-460237613B7F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21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19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示例</a:t>
            </a:r>
            <a:r>
              <a:rPr lang="zh-CN" altLang="en-US">
                <a:latin typeface="宋体" panose="02010600030101010101" pitchFamily="2" charset="-122"/>
              </a:rPr>
              <a:t>─</a:t>
            </a:r>
            <a:r>
              <a:rPr lang="en-US" altLang="zh-CN"/>
              <a:t> Mux with Assign</a:t>
            </a:r>
          </a:p>
        </p:txBody>
      </p:sp>
      <p:grpSp>
        <p:nvGrpSpPr>
          <p:cNvPr id="41991" name="组合 2"/>
          <p:cNvGrpSpPr>
            <a:grpSpLocks/>
          </p:cNvGrpSpPr>
          <p:nvPr/>
        </p:nvGrpSpPr>
        <p:grpSpPr bwMode="auto">
          <a:xfrm>
            <a:off x="4103688" y="4113213"/>
            <a:ext cx="4576762" cy="2006600"/>
            <a:chOff x="4103688" y="4113213"/>
            <a:chExt cx="4576762" cy="2006399"/>
          </a:xfrm>
        </p:grpSpPr>
        <p:sp>
          <p:nvSpPr>
            <p:cNvPr id="42004" name="AutoShape 4"/>
            <p:cNvSpPr>
              <a:spLocks noChangeArrowheads="1"/>
            </p:cNvSpPr>
            <p:nvPr/>
          </p:nvSpPr>
          <p:spPr bwMode="auto">
            <a:xfrm>
              <a:off x="6343650" y="4156075"/>
              <a:ext cx="685800" cy="609600"/>
            </a:xfrm>
            <a:prstGeom prst="flowChartDelay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42005" name="Line 5"/>
            <p:cNvSpPr>
              <a:spLocks noChangeShapeType="1"/>
            </p:cNvSpPr>
            <p:nvPr/>
          </p:nvSpPr>
          <p:spPr bwMode="auto">
            <a:xfrm>
              <a:off x="4641850" y="4308475"/>
              <a:ext cx="1701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6" name="Line 6"/>
            <p:cNvSpPr>
              <a:spLocks noChangeShapeType="1"/>
            </p:cNvSpPr>
            <p:nvPr/>
          </p:nvSpPr>
          <p:spPr bwMode="auto">
            <a:xfrm>
              <a:off x="7029450" y="4460875"/>
              <a:ext cx="228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7" name="AutoShape 7"/>
            <p:cNvSpPr>
              <a:spLocks noChangeArrowheads="1"/>
            </p:cNvSpPr>
            <p:nvPr/>
          </p:nvSpPr>
          <p:spPr bwMode="auto">
            <a:xfrm>
              <a:off x="6343650" y="5070475"/>
              <a:ext cx="685800" cy="609600"/>
            </a:xfrm>
            <a:prstGeom prst="flowChartDelay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42008" name="Line 8"/>
            <p:cNvSpPr>
              <a:spLocks noChangeShapeType="1"/>
            </p:cNvSpPr>
            <p:nvPr/>
          </p:nvSpPr>
          <p:spPr bwMode="auto">
            <a:xfrm>
              <a:off x="4641850" y="5222875"/>
              <a:ext cx="1701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9" name="Line 9"/>
            <p:cNvSpPr>
              <a:spLocks noChangeShapeType="1"/>
            </p:cNvSpPr>
            <p:nvPr/>
          </p:nvSpPr>
          <p:spPr bwMode="auto">
            <a:xfrm>
              <a:off x="5002213" y="5527675"/>
              <a:ext cx="134143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oval" w="lg" len="lg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0" name="Line 10"/>
            <p:cNvSpPr>
              <a:spLocks noChangeShapeType="1"/>
            </p:cNvSpPr>
            <p:nvPr/>
          </p:nvSpPr>
          <p:spPr bwMode="auto">
            <a:xfrm>
              <a:off x="7029450" y="5375275"/>
              <a:ext cx="228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2011" name="Group 11"/>
            <p:cNvGrpSpPr>
              <a:grpSpLocks/>
            </p:cNvGrpSpPr>
            <p:nvPr/>
          </p:nvGrpSpPr>
          <p:grpSpPr bwMode="auto">
            <a:xfrm>
              <a:off x="7410450" y="4613275"/>
              <a:ext cx="685800" cy="609600"/>
              <a:chOff x="2688" y="1488"/>
              <a:chExt cx="432" cy="384"/>
            </a:xfrm>
          </p:grpSpPr>
          <p:sp>
            <p:nvSpPr>
              <p:cNvPr id="42027" name="Arc 12"/>
              <p:cNvSpPr>
                <a:spLocks/>
              </p:cNvSpPr>
              <p:nvPr/>
            </p:nvSpPr>
            <p:spPr bwMode="auto">
              <a:xfrm>
                <a:off x="2688" y="1488"/>
                <a:ext cx="96" cy="383"/>
              </a:xfrm>
              <a:custGeom>
                <a:avLst/>
                <a:gdLst>
                  <a:gd name="T0" fmla="*/ 0 w 21600"/>
                  <a:gd name="T1" fmla="*/ 0 h 43154"/>
                  <a:gd name="T2" fmla="*/ 0 w 21600"/>
                  <a:gd name="T3" fmla="*/ 0 h 43154"/>
                  <a:gd name="T4" fmla="*/ 0 w 21600"/>
                  <a:gd name="T5" fmla="*/ 0 h 43154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43154"/>
                  <a:gd name="T11" fmla="*/ 21600 w 21600"/>
                  <a:gd name="T12" fmla="*/ 43154 h 4315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43154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2980"/>
                      <a:pt x="12769" y="42409"/>
                      <a:pt x="1412" y="43153"/>
                    </a:cubicBezTo>
                  </a:path>
                  <a:path w="21600" h="43154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2980"/>
                      <a:pt x="12769" y="42409"/>
                      <a:pt x="1412" y="43153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2028" name="Arc 13"/>
              <p:cNvSpPr>
                <a:spLocks/>
              </p:cNvSpPr>
              <p:nvPr/>
            </p:nvSpPr>
            <p:spPr bwMode="auto">
              <a:xfrm>
                <a:off x="2688" y="1488"/>
                <a:ext cx="432" cy="384"/>
              </a:xfrm>
              <a:custGeom>
                <a:avLst/>
                <a:gdLst>
                  <a:gd name="T0" fmla="*/ 0 w 21600"/>
                  <a:gd name="T1" fmla="*/ 0 h 43189"/>
                  <a:gd name="T2" fmla="*/ 0 w 21600"/>
                  <a:gd name="T3" fmla="*/ 0 h 43189"/>
                  <a:gd name="T4" fmla="*/ 0 w 21600"/>
                  <a:gd name="T5" fmla="*/ 0 h 43189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43189"/>
                  <a:gd name="T11" fmla="*/ 21600 w 21600"/>
                  <a:gd name="T12" fmla="*/ 43189 h 4318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43189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3256"/>
                      <a:pt x="12350" y="42810"/>
                      <a:pt x="699" y="43188"/>
                    </a:cubicBezTo>
                  </a:path>
                  <a:path w="21600" h="43189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3256"/>
                      <a:pt x="12350" y="42810"/>
                      <a:pt x="699" y="43188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42012" name="Line 14"/>
            <p:cNvSpPr>
              <a:spLocks noChangeShapeType="1"/>
            </p:cNvSpPr>
            <p:nvPr/>
          </p:nvSpPr>
          <p:spPr bwMode="auto">
            <a:xfrm>
              <a:off x="7258050" y="4765675"/>
              <a:ext cx="304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3" name="Line 15"/>
            <p:cNvSpPr>
              <a:spLocks noChangeShapeType="1"/>
            </p:cNvSpPr>
            <p:nvPr/>
          </p:nvSpPr>
          <p:spPr bwMode="auto">
            <a:xfrm>
              <a:off x="7258050" y="5070475"/>
              <a:ext cx="304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4" name="Line 16"/>
            <p:cNvSpPr>
              <a:spLocks noChangeShapeType="1"/>
            </p:cNvSpPr>
            <p:nvPr/>
          </p:nvSpPr>
          <p:spPr bwMode="auto">
            <a:xfrm>
              <a:off x="8096250" y="4918075"/>
              <a:ext cx="304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5" name="Line 17"/>
            <p:cNvSpPr>
              <a:spLocks noChangeShapeType="1"/>
            </p:cNvSpPr>
            <p:nvPr/>
          </p:nvSpPr>
          <p:spPr bwMode="auto">
            <a:xfrm>
              <a:off x="4987925" y="4613275"/>
              <a:ext cx="33813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6" name="Line 18"/>
            <p:cNvSpPr>
              <a:spLocks noChangeShapeType="1"/>
            </p:cNvSpPr>
            <p:nvPr/>
          </p:nvSpPr>
          <p:spPr bwMode="auto">
            <a:xfrm>
              <a:off x="5902325" y="4613275"/>
              <a:ext cx="44132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2017" name="Group 19"/>
            <p:cNvGrpSpPr>
              <a:grpSpLocks/>
            </p:cNvGrpSpPr>
            <p:nvPr/>
          </p:nvGrpSpPr>
          <p:grpSpPr bwMode="auto">
            <a:xfrm>
              <a:off x="5345113" y="4383088"/>
              <a:ext cx="557212" cy="457200"/>
              <a:chOff x="3235" y="2143"/>
              <a:chExt cx="351" cy="288"/>
            </a:xfrm>
          </p:grpSpPr>
          <p:sp>
            <p:nvSpPr>
              <p:cNvPr id="42025" name="AutoShape 20"/>
              <p:cNvSpPr>
                <a:spLocks noChangeArrowheads="1"/>
              </p:cNvSpPr>
              <p:nvPr/>
            </p:nvSpPr>
            <p:spPr bwMode="auto">
              <a:xfrm rot="5400000">
                <a:off x="3219" y="2159"/>
                <a:ext cx="288" cy="255"/>
              </a:xfrm>
              <a:prstGeom prst="triangle">
                <a:avLst>
                  <a:gd name="adj" fmla="val 50000"/>
                </a:avLst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Aft>
                    <a:spcPct val="20000"/>
                  </a:spcAft>
                  <a:buChar char="•"/>
                  <a:defRPr sz="28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Aft>
                    <a:spcPct val="20000"/>
                  </a:spcAft>
                  <a:buChar char="–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Aft>
                    <a:spcPct val="2000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Aft>
                    <a:spcPct val="20000"/>
                  </a:spcAft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Aft>
                    <a:spcPct val="0"/>
                  </a:spcAft>
                  <a:buFontTx/>
                  <a:buNone/>
                </a:pPr>
                <a:endParaRPr lang="zh-CN" altLang="en-US" sz="1800" b="0">
                  <a:latin typeface="Arial" panose="020B0604020202020204" pitchFamily="34" charset="0"/>
                </a:endParaRPr>
              </a:p>
            </p:txBody>
          </p:sp>
          <p:sp>
            <p:nvSpPr>
              <p:cNvPr id="42026" name="Oval 21"/>
              <p:cNvSpPr>
                <a:spLocks noChangeArrowheads="1"/>
              </p:cNvSpPr>
              <p:nvPr/>
            </p:nvSpPr>
            <p:spPr bwMode="auto">
              <a:xfrm>
                <a:off x="3490" y="2239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Aft>
                    <a:spcPct val="20000"/>
                  </a:spcAft>
                  <a:buChar char="•"/>
                  <a:defRPr sz="28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Aft>
                    <a:spcPct val="20000"/>
                  </a:spcAft>
                  <a:buChar char="–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Aft>
                    <a:spcPct val="2000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Aft>
                    <a:spcPct val="20000"/>
                  </a:spcAft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Aft>
                    <a:spcPct val="0"/>
                  </a:spcAft>
                  <a:buFontTx/>
                  <a:buNone/>
                </a:pPr>
                <a:endParaRPr lang="zh-CN" altLang="en-US" sz="1800" b="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42018" name="Line 22"/>
            <p:cNvSpPr>
              <a:spLocks noChangeShapeType="1"/>
            </p:cNvSpPr>
            <p:nvPr/>
          </p:nvSpPr>
          <p:spPr bwMode="auto">
            <a:xfrm>
              <a:off x="4987925" y="4613275"/>
              <a:ext cx="0" cy="133667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9" name="Line 23"/>
            <p:cNvSpPr>
              <a:spLocks noChangeShapeType="1"/>
            </p:cNvSpPr>
            <p:nvPr/>
          </p:nvSpPr>
          <p:spPr bwMode="auto">
            <a:xfrm>
              <a:off x="7258050" y="5070475"/>
              <a:ext cx="0" cy="3048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20" name="Line 24"/>
            <p:cNvSpPr>
              <a:spLocks noChangeShapeType="1"/>
            </p:cNvSpPr>
            <p:nvPr/>
          </p:nvSpPr>
          <p:spPr bwMode="auto">
            <a:xfrm flipH="1">
              <a:off x="7258050" y="4460875"/>
              <a:ext cx="0" cy="3048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21" name="Text Box 25"/>
            <p:cNvSpPr txBox="1">
              <a:spLocks noChangeArrowheads="1"/>
            </p:cNvSpPr>
            <p:nvPr/>
          </p:nvSpPr>
          <p:spPr bwMode="auto">
            <a:xfrm>
              <a:off x="4138613" y="4113213"/>
              <a:ext cx="447675" cy="458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r" eaLnBrk="1" hangingPunct="1">
                <a:lnSpc>
                  <a:spcPct val="85000"/>
                </a:lnSpc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r>
                <a:rPr lang="en-US" altLang="zh-CN" b="0"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42022" name="Text Box 26"/>
            <p:cNvSpPr txBox="1">
              <a:spLocks noChangeArrowheads="1"/>
            </p:cNvSpPr>
            <p:nvPr/>
          </p:nvSpPr>
          <p:spPr bwMode="auto">
            <a:xfrm>
              <a:off x="4103688" y="5027613"/>
              <a:ext cx="466725" cy="458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r" eaLnBrk="1" hangingPunct="1">
                <a:lnSpc>
                  <a:spcPct val="85000"/>
                </a:lnSpc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r>
                <a:rPr lang="en-US" altLang="zh-CN" b="0"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42023" name="Text Box 27"/>
            <p:cNvSpPr txBox="1">
              <a:spLocks noChangeArrowheads="1"/>
            </p:cNvSpPr>
            <p:nvPr/>
          </p:nvSpPr>
          <p:spPr bwMode="auto">
            <a:xfrm>
              <a:off x="4210050" y="5661025"/>
              <a:ext cx="685800" cy="458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85000"/>
                </a:lnSpc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r>
                <a:rPr lang="en-US" altLang="zh-CN" b="0"/>
                <a:t>sel</a:t>
              </a:r>
            </a:p>
          </p:txBody>
        </p:sp>
        <p:sp>
          <p:nvSpPr>
            <p:cNvPr id="42024" name="Text Box 28"/>
            <p:cNvSpPr txBox="1">
              <a:spLocks noChangeArrowheads="1"/>
            </p:cNvSpPr>
            <p:nvPr/>
          </p:nvSpPr>
          <p:spPr bwMode="auto">
            <a:xfrm>
              <a:off x="8223250" y="4473575"/>
              <a:ext cx="457200" cy="458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85000"/>
                </a:lnSpc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r>
                <a:rPr lang="en-US" altLang="zh-CN" b="0">
                  <a:cs typeface="Times New Roman" panose="02020603050405020304" pitchFamily="18" charset="0"/>
                </a:rPr>
                <a:t>f</a:t>
              </a:r>
            </a:p>
          </p:txBody>
        </p:sp>
      </p:grpSp>
      <p:grpSp>
        <p:nvGrpSpPr>
          <p:cNvPr id="41992" name="组合 1"/>
          <p:cNvGrpSpPr>
            <a:grpSpLocks/>
          </p:cNvGrpSpPr>
          <p:nvPr/>
        </p:nvGrpSpPr>
        <p:grpSpPr bwMode="auto">
          <a:xfrm>
            <a:off x="5491163" y="1450975"/>
            <a:ext cx="2714625" cy="1866900"/>
            <a:chOff x="5491180" y="1451038"/>
            <a:chExt cx="2714713" cy="1866177"/>
          </a:xfrm>
        </p:grpSpPr>
        <p:sp>
          <p:nvSpPr>
            <p:cNvPr id="41993" name="Line 53"/>
            <p:cNvSpPr>
              <a:spLocks noChangeShapeType="1"/>
            </p:cNvSpPr>
            <p:nvPr/>
          </p:nvSpPr>
          <p:spPr bwMode="auto">
            <a:xfrm flipV="1">
              <a:off x="6978668" y="2528882"/>
              <a:ext cx="0" cy="65405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994" name="Line 54"/>
            <p:cNvSpPr>
              <a:spLocks noChangeShapeType="1"/>
            </p:cNvSpPr>
            <p:nvPr/>
          </p:nvSpPr>
          <p:spPr bwMode="auto">
            <a:xfrm>
              <a:off x="6005530" y="2339969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995" name="Line 55"/>
            <p:cNvSpPr>
              <a:spLocks noChangeShapeType="1"/>
            </p:cNvSpPr>
            <p:nvPr/>
          </p:nvSpPr>
          <p:spPr bwMode="auto">
            <a:xfrm>
              <a:off x="7267588" y="2085970"/>
              <a:ext cx="55721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996" name="Line 56"/>
            <p:cNvSpPr>
              <a:spLocks noChangeShapeType="1"/>
            </p:cNvSpPr>
            <p:nvPr/>
          </p:nvSpPr>
          <p:spPr bwMode="auto">
            <a:xfrm>
              <a:off x="6005530" y="1804983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997" name="Text Box 57"/>
            <p:cNvSpPr txBox="1">
              <a:spLocks noChangeArrowheads="1"/>
            </p:cNvSpPr>
            <p:nvPr/>
          </p:nvSpPr>
          <p:spPr bwMode="auto">
            <a:xfrm>
              <a:off x="5578493" y="1533520"/>
              <a:ext cx="15869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a</a:t>
              </a:r>
            </a:p>
          </p:txBody>
        </p:sp>
        <p:sp>
          <p:nvSpPr>
            <p:cNvPr id="41998" name="Text Box 58"/>
            <p:cNvSpPr txBox="1">
              <a:spLocks noChangeArrowheads="1"/>
            </p:cNvSpPr>
            <p:nvPr/>
          </p:nvSpPr>
          <p:spPr bwMode="auto">
            <a:xfrm>
              <a:off x="5491180" y="2078032"/>
              <a:ext cx="3642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b</a:t>
              </a:r>
            </a:p>
          </p:txBody>
        </p:sp>
        <p:sp>
          <p:nvSpPr>
            <p:cNvPr id="41999" name="Text Box 59"/>
            <p:cNvSpPr txBox="1">
              <a:spLocks noChangeArrowheads="1"/>
            </p:cNvSpPr>
            <p:nvPr/>
          </p:nvSpPr>
          <p:spPr bwMode="auto">
            <a:xfrm>
              <a:off x="6242068" y="2793995"/>
              <a:ext cx="58221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sel</a:t>
              </a:r>
            </a:p>
          </p:txBody>
        </p:sp>
        <p:sp>
          <p:nvSpPr>
            <p:cNvPr id="42000" name="Text Box 60"/>
            <p:cNvSpPr txBox="1">
              <a:spLocks noChangeArrowheads="1"/>
            </p:cNvSpPr>
            <p:nvPr/>
          </p:nvSpPr>
          <p:spPr bwMode="auto">
            <a:xfrm>
              <a:off x="7901001" y="1793870"/>
              <a:ext cx="30489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f</a:t>
              </a:r>
            </a:p>
          </p:txBody>
        </p:sp>
        <p:sp>
          <p:nvSpPr>
            <p:cNvPr id="42001" name="Text Box 62"/>
            <p:cNvSpPr txBox="1">
              <a:spLocks noChangeArrowheads="1"/>
            </p:cNvSpPr>
            <p:nvPr/>
          </p:nvSpPr>
          <p:spPr bwMode="auto">
            <a:xfrm>
              <a:off x="6675456" y="1604959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0</a:t>
              </a:r>
            </a:p>
          </p:txBody>
        </p:sp>
        <p:sp>
          <p:nvSpPr>
            <p:cNvPr id="42002" name="Text Box 63"/>
            <p:cNvSpPr txBox="1">
              <a:spLocks noChangeArrowheads="1"/>
            </p:cNvSpPr>
            <p:nvPr/>
          </p:nvSpPr>
          <p:spPr bwMode="auto">
            <a:xfrm>
              <a:off x="6664343" y="2144707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1</a:t>
              </a:r>
            </a:p>
          </p:txBody>
        </p:sp>
        <p:sp>
          <p:nvSpPr>
            <p:cNvPr id="55" name="梯形 54"/>
            <p:cNvSpPr/>
            <p:nvPr/>
          </p:nvSpPr>
          <p:spPr>
            <a:xfrm rot="5400000">
              <a:off x="6301090" y="1714312"/>
              <a:ext cx="1234597" cy="708048"/>
            </a:xfrm>
            <a:prstGeom prst="trapezoid">
              <a:avLst>
                <a:gd name="adj" fmla="val 42182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10531F62-3DEF-4F77-85AE-BFFEFE016E02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4035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44036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2E67DFF8-5324-4ECA-96B5-25793C1DCB69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22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40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if</a:t>
            </a:r>
            <a:r>
              <a:rPr lang="zh-CN" altLang="en-US"/>
              <a:t>条件语句</a:t>
            </a:r>
          </a:p>
        </p:txBody>
      </p:sp>
      <p:sp>
        <p:nvSpPr>
          <p:cNvPr id="440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24413" y="1412875"/>
            <a:ext cx="4095750" cy="4895850"/>
          </a:xfrm>
          <a:noFill/>
          <a:ln>
            <a:solidFill>
              <a:schemeClr val="tx1"/>
            </a:solidFill>
            <a:miter lim="800000"/>
            <a:headEnd/>
            <a:tailEnd/>
          </a:ln>
        </p:spPr>
        <p:txBody>
          <a:bodyPr rIns="0"/>
          <a:lstStyle/>
          <a:p>
            <a:pPr>
              <a:spcBef>
                <a:spcPct val="50000"/>
              </a:spcBef>
              <a:buFontTx/>
              <a:buNone/>
            </a:pPr>
            <a:r>
              <a:rPr lang="en-US" altLang="zh-CN" sz="2000"/>
              <a:t>if</a:t>
            </a:r>
            <a:r>
              <a:rPr lang="zh-CN" altLang="en-US" sz="2000"/>
              <a:t>（表达式）  语句</a:t>
            </a:r>
            <a:r>
              <a:rPr lang="en-US" altLang="zh-CN" sz="2000"/>
              <a:t>1</a:t>
            </a:r>
            <a:r>
              <a:rPr lang="zh-CN" altLang="en-US" sz="2000"/>
              <a:t>；</a:t>
            </a:r>
          </a:p>
          <a:p>
            <a:pPr>
              <a:spcBef>
                <a:spcPct val="30000"/>
              </a:spcBef>
              <a:buFontTx/>
              <a:buNone/>
            </a:pPr>
            <a:r>
              <a:rPr lang="en-US" altLang="zh-CN" sz="2000"/>
              <a:t>if</a:t>
            </a:r>
            <a:r>
              <a:rPr lang="zh-CN" altLang="en-US" sz="2000"/>
              <a:t>（表达式）  语句</a:t>
            </a:r>
            <a:r>
              <a:rPr lang="en-US" altLang="zh-CN" sz="2000"/>
              <a:t>1</a:t>
            </a:r>
            <a:r>
              <a:rPr lang="zh-CN" altLang="en-US" sz="2000"/>
              <a:t>；</a:t>
            </a:r>
          </a:p>
          <a:p>
            <a:pPr>
              <a:spcBef>
                <a:spcPct val="30000"/>
              </a:spcBef>
              <a:buFontTx/>
              <a:buNone/>
            </a:pPr>
            <a:r>
              <a:rPr lang="zh-CN" altLang="en-US" sz="2000"/>
              <a:t>     </a:t>
            </a:r>
            <a:r>
              <a:rPr lang="en-US" altLang="zh-CN" sz="2000"/>
              <a:t>else   </a:t>
            </a:r>
            <a:r>
              <a:rPr lang="zh-CN" altLang="en-US" sz="2000"/>
              <a:t>语句</a:t>
            </a:r>
            <a:r>
              <a:rPr lang="en-US" altLang="zh-CN" sz="2000"/>
              <a:t>2</a:t>
            </a:r>
            <a:r>
              <a:rPr lang="zh-CN" altLang="en-US" sz="2000"/>
              <a:t>；</a:t>
            </a:r>
          </a:p>
          <a:p>
            <a:pPr>
              <a:spcBef>
                <a:spcPct val="30000"/>
              </a:spcBef>
              <a:buFontTx/>
              <a:buNone/>
            </a:pPr>
            <a:r>
              <a:rPr lang="en-US" altLang="zh-CN" sz="2000"/>
              <a:t>if</a:t>
            </a:r>
            <a:r>
              <a:rPr lang="zh-CN" altLang="en-US" sz="2000"/>
              <a:t>（表达式</a:t>
            </a:r>
            <a:r>
              <a:rPr lang="en-US" altLang="zh-CN" sz="2000"/>
              <a:t>1</a:t>
            </a:r>
            <a:r>
              <a:rPr lang="zh-CN" altLang="en-US" sz="2000"/>
              <a:t>）  语句</a:t>
            </a:r>
            <a:r>
              <a:rPr lang="en-US" altLang="zh-CN" sz="2000"/>
              <a:t>1</a:t>
            </a:r>
            <a:r>
              <a:rPr lang="zh-CN" altLang="en-US" sz="2000"/>
              <a:t>；</a:t>
            </a:r>
          </a:p>
          <a:p>
            <a:pPr>
              <a:spcBef>
                <a:spcPct val="30000"/>
              </a:spcBef>
              <a:buFontTx/>
              <a:buNone/>
            </a:pPr>
            <a:r>
              <a:rPr lang="zh-CN" altLang="en-US" sz="2000"/>
              <a:t>     </a:t>
            </a:r>
            <a:r>
              <a:rPr lang="en-US" altLang="zh-CN" sz="2000"/>
              <a:t>else  if</a:t>
            </a:r>
            <a:r>
              <a:rPr lang="zh-CN" altLang="en-US" sz="2000"/>
              <a:t>（表达式</a:t>
            </a:r>
            <a:r>
              <a:rPr lang="en-US" altLang="zh-CN" sz="2000"/>
              <a:t>2</a:t>
            </a:r>
            <a:r>
              <a:rPr lang="zh-CN" altLang="en-US" sz="2000"/>
              <a:t>）语句</a:t>
            </a:r>
            <a:r>
              <a:rPr lang="en-US" altLang="zh-CN" sz="2000"/>
              <a:t>2</a:t>
            </a:r>
            <a:r>
              <a:rPr lang="zh-CN" altLang="en-US" sz="2000"/>
              <a:t>；</a:t>
            </a:r>
          </a:p>
          <a:p>
            <a:pPr>
              <a:spcBef>
                <a:spcPct val="30000"/>
              </a:spcBef>
              <a:buFontTx/>
              <a:buNone/>
            </a:pPr>
            <a:r>
              <a:rPr lang="zh-CN" altLang="en-US" sz="2000"/>
              <a:t>     </a:t>
            </a:r>
            <a:r>
              <a:rPr lang="en-US" altLang="zh-CN" sz="2000"/>
              <a:t>else  if</a:t>
            </a:r>
            <a:r>
              <a:rPr lang="zh-CN" altLang="en-US" sz="2000"/>
              <a:t>（表达式</a:t>
            </a:r>
            <a:r>
              <a:rPr lang="en-US" altLang="zh-CN" sz="2000"/>
              <a:t>3</a:t>
            </a:r>
            <a:r>
              <a:rPr lang="zh-CN" altLang="en-US" sz="2000"/>
              <a:t>）语句</a:t>
            </a:r>
            <a:r>
              <a:rPr lang="en-US" altLang="zh-CN" sz="2000"/>
              <a:t>3</a:t>
            </a:r>
            <a:r>
              <a:rPr lang="zh-CN" altLang="en-US" sz="2000"/>
              <a:t>；</a:t>
            </a:r>
          </a:p>
          <a:p>
            <a:pPr>
              <a:spcBef>
                <a:spcPct val="30000"/>
              </a:spcBef>
              <a:buFontTx/>
              <a:buNone/>
            </a:pPr>
            <a:r>
              <a:rPr lang="zh-CN" altLang="en-US" sz="2000"/>
              <a:t>           </a:t>
            </a:r>
            <a:r>
              <a:rPr lang="en-US" altLang="zh-CN" sz="2000"/>
              <a:t>……</a:t>
            </a:r>
          </a:p>
          <a:p>
            <a:pPr>
              <a:spcBef>
                <a:spcPct val="30000"/>
              </a:spcBef>
              <a:buFontTx/>
              <a:buNone/>
            </a:pPr>
            <a:r>
              <a:rPr lang="en-US" altLang="zh-CN" sz="2000"/>
              <a:t>     else  if</a:t>
            </a:r>
            <a:r>
              <a:rPr lang="zh-CN" altLang="en-US" sz="2000"/>
              <a:t>（表达式</a:t>
            </a:r>
            <a:r>
              <a:rPr lang="en-US" altLang="zh-CN" sz="2000"/>
              <a:t>n</a:t>
            </a:r>
            <a:r>
              <a:rPr lang="zh-CN" altLang="en-US" sz="2000"/>
              <a:t>）语句</a:t>
            </a:r>
            <a:r>
              <a:rPr lang="en-US" altLang="zh-CN" sz="2000"/>
              <a:t>n</a:t>
            </a:r>
            <a:r>
              <a:rPr lang="zh-CN" altLang="en-US" sz="2000"/>
              <a:t>；</a:t>
            </a:r>
          </a:p>
          <a:p>
            <a:pPr>
              <a:spcBef>
                <a:spcPct val="30000"/>
              </a:spcBef>
              <a:buFontTx/>
              <a:buNone/>
            </a:pPr>
            <a:r>
              <a:rPr lang="zh-CN" altLang="en-US" sz="2000"/>
              <a:t>     </a:t>
            </a:r>
            <a:r>
              <a:rPr lang="en-US" altLang="zh-CN" sz="2000"/>
              <a:t>else  </a:t>
            </a:r>
            <a:r>
              <a:rPr lang="zh-CN" altLang="en-US" sz="2000"/>
              <a:t>语句</a:t>
            </a:r>
            <a:r>
              <a:rPr lang="en-US" altLang="zh-CN" sz="2000"/>
              <a:t>n+1</a:t>
            </a:r>
            <a:r>
              <a:rPr lang="zh-CN" altLang="en-US" sz="2000"/>
              <a:t>；</a:t>
            </a:r>
          </a:p>
        </p:txBody>
      </p:sp>
      <p:sp>
        <p:nvSpPr>
          <p:cNvPr id="44039" name="Rectangle 4"/>
          <p:cNvSpPr>
            <a:spLocks noChangeArrowheads="1"/>
          </p:cNvSpPr>
          <p:nvPr/>
        </p:nvSpPr>
        <p:spPr bwMode="auto">
          <a:xfrm>
            <a:off x="457200" y="1268413"/>
            <a:ext cx="4259263" cy="511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kumimoji="1" lang="zh-CN" altLang="en-US"/>
              <a:t>表达式一般为逻辑表达式或关系表达式</a:t>
            </a:r>
          </a:p>
          <a:p>
            <a:pPr lvl="1"/>
            <a:r>
              <a:rPr kumimoji="1" lang="zh-CN" altLang="en-US" sz="2000"/>
              <a:t>对表达式的值进行判断，若为</a:t>
            </a:r>
            <a:r>
              <a:rPr kumimoji="1" lang="en-US" altLang="zh-CN" sz="2000"/>
              <a:t>0</a:t>
            </a:r>
            <a:r>
              <a:rPr kumimoji="1" lang="zh-CN" altLang="en-US" sz="2000"/>
              <a:t>，</a:t>
            </a:r>
            <a:r>
              <a:rPr kumimoji="1" lang="en-US" altLang="zh-CN" sz="2000"/>
              <a:t>x</a:t>
            </a:r>
            <a:r>
              <a:rPr kumimoji="1" lang="zh-CN" altLang="en-US" sz="2000"/>
              <a:t>，</a:t>
            </a:r>
            <a:r>
              <a:rPr kumimoji="1" lang="en-US" altLang="zh-CN" sz="2000"/>
              <a:t>z</a:t>
            </a:r>
            <a:r>
              <a:rPr kumimoji="1" lang="zh-CN" altLang="en-US" sz="2000"/>
              <a:t>，按假处理；若为</a:t>
            </a:r>
            <a:r>
              <a:rPr kumimoji="1" lang="en-US" altLang="zh-CN" sz="2000"/>
              <a:t>1</a:t>
            </a:r>
            <a:r>
              <a:rPr kumimoji="1" lang="zh-CN" altLang="en-US" sz="2000"/>
              <a:t>，则按真处理，执行指定语句</a:t>
            </a:r>
          </a:p>
          <a:p>
            <a:r>
              <a:rPr kumimoji="1" lang="en-US" altLang="zh-CN"/>
              <a:t>if</a:t>
            </a:r>
            <a:r>
              <a:rPr kumimoji="1" lang="zh-CN" altLang="en-US"/>
              <a:t>和</a:t>
            </a:r>
            <a:r>
              <a:rPr kumimoji="1" lang="en-US" altLang="zh-CN"/>
              <a:t>else</a:t>
            </a:r>
            <a:r>
              <a:rPr kumimoji="1" lang="zh-CN" altLang="en-US"/>
              <a:t>后可包含单个或多个语句，多句时用</a:t>
            </a:r>
            <a:r>
              <a:rPr kumimoji="1" lang="en-US" altLang="zh-CN"/>
              <a:t>begin-end</a:t>
            </a:r>
            <a:r>
              <a:rPr kumimoji="1" lang="zh-CN" altLang="en-US"/>
              <a:t>块语句括起来</a:t>
            </a:r>
          </a:p>
          <a:p>
            <a:r>
              <a:rPr kumimoji="1" lang="en-US" altLang="zh-CN"/>
              <a:t>if</a:t>
            </a:r>
            <a:r>
              <a:rPr kumimoji="1" lang="zh-CN" altLang="en-US"/>
              <a:t>语句嵌套使用时，注意</a:t>
            </a:r>
            <a:r>
              <a:rPr kumimoji="1" lang="en-US" altLang="zh-CN"/>
              <a:t>if</a:t>
            </a:r>
            <a:r>
              <a:rPr kumimoji="1" lang="zh-CN" altLang="en-US"/>
              <a:t>与</a:t>
            </a:r>
            <a:r>
              <a:rPr kumimoji="1" lang="en-US" altLang="zh-CN"/>
              <a:t>else</a:t>
            </a:r>
            <a:r>
              <a:rPr kumimoji="1" lang="zh-CN" altLang="en-US"/>
              <a:t>的配对关系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861B4465-41AB-4AB7-90D3-01513B54DF5F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6083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46084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8A229EBF-3CBD-4C7D-97DC-28AB9340E7DE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23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60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solidFill>
                  <a:schemeClr val="tx1"/>
                </a:solidFill>
              </a:rPr>
              <a:t>Case</a:t>
            </a:r>
            <a:r>
              <a:rPr kumimoji="1" lang="zh-CN" altLang="en-US">
                <a:solidFill>
                  <a:schemeClr val="tx1"/>
                </a:solidFill>
              </a:rPr>
              <a:t>条件语句</a:t>
            </a:r>
          </a:p>
        </p:txBody>
      </p:sp>
      <p:sp>
        <p:nvSpPr>
          <p:cNvPr id="4608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zh-CN"/>
              <a:t>  case </a:t>
            </a:r>
            <a:r>
              <a:rPr lang="zh-CN" altLang="en-US"/>
              <a:t>（敏感表达式）</a:t>
            </a:r>
          </a:p>
          <a:p>
            <a:pPr>
              <a:buFontTx/>
              <a:buNone/>
            </a:pPr>
            <a:r>
              <a:rPr lang="zh-CN" altLang="en-US"/>
              <a:t>	   值</a:t>
            </a:r>
            <a:r>
              <a:rPr lang="en-US" altLang="zh-CN"/>
              <a:t>1</a:t>
            </a:r>
            <a:r>
              <a:rPr lang="zh-CN" altLang="en-US"/>
              <a:t>：语句</a:t>
            </a:r>
            <a:r>
              <a:rPr lang="en-US" altLang="zh-CN"/>
              <a:t>1</a:t>
            </a:r>
            <a:r>
              <a:rPr lang="zh-CN" altLang="en-US"/>
              <a:t>；</a:t>
            </a:r>
          </a:p>
          <a:p>
            <a:pPr>
              <a:buFontTx/>
              <a:buNone/>
            </a:pPr>
            <a:r>
              <a:rPr lang="zh-CN" altLang="en-US"/>
              <a:t>	   值</a:t>
            </a:r>
            <a:r>
              <a:rPr lang="en-US" altLang="zh-CN"/>
              <a:t>2</a:t>
            </a:r>
            <a:r>
              <a:rPr lang="zh-CN" altLang="en-US"/>
              <a:t>：语句</a:t>
            </a:r>
            <a:r>
              <a:rPr lang="en-US" altLang="zh-CN"/>
              <a:t>2</a:t>
            </a:r>
            <a:r>
              <a:rPr lang="zh-CN" altLang="en-US"/>
              <a:t>；</a:t>
            </a:r>
          </a:p>
          <a:p>
            <a:pPr>
              <a:buFontTx/>
              <a:buNone/>
            </a:pPr>
            <a:r>
              <a:rPr lang="zh-CN" altLang="en-US"/>
              <a:t>	      </a:t>
            </a:r>
            <a:r>
              <a:rPr lang="en-US" altLang="zh-CN"/>
              <a:t>……</a:t>
            </a:r>
          </a:p>
          <a:p>
            <a:pPr>
              <a:buFontTx/>
              <a:buNone/>
            </a:pPr>
            <a:r>
              <a:rPr lang="en-US" altLang="zh-CN"/>
              <a:t>	   </a:t>
            </a:r>
            <a:r>
              <a:rPr lang="zh-CN" altLang="en-US"/>
              <a:t>值</a:t>
            </a:r>
            <a:r>
              <a:rPr lang="en-US" altLang="zh-CN"/>
              <a:t>n</a:t>
            </a:r>
            <a:r>
              <a:rPr lang="zh-CN" altLang="en-US"/>
              <a:t>：语句</a:t>
            </a:r>
            <a:r>
              <a:rPr lang="en-US" altLang="zh-CN"/>
              <a:t>n</a:t>
            </a:r>
            <a:r>
              <a:rPr lang="zh-CN" altLang="en-US"/>
              <a:t>；</a:t>
            </a:r>
          </a:p>
          <a:p>
            <a:pPr>
              <a:buFontTx/>
              <a:buNone/>
            </a:pPr>
            <a:r>
              <a:rPr lang="zh-CN" altLang="en-US"/>
              <a:t>	   </a:t>
            </a:r>
            <a:r>
              <a:rPr lang="en-US" altLang="zh-CN"/>
              <a:t>default</a:t>
            </a:r>
            <a:r>
              <a:rPr lang="zh-CN" altLang="en-US"/>
              <a:t>：  语句</a:t>
            </a:r>
            <a:r>
              <a:rPr lang="en-US" altLang="zh-CN"/>
              <a:t>n+1</a:t>
            </a:r>
            <a:r>
              <a:rPr lang="zh-CN" altLang="en-US"/>
              <a:t>；</a:t>
            </a:r>
          </a:p>
          <a:p>
            <a:pPr>
              <a:buFontTx/>
              <a:buNone/>
            </a:pPr>
            <a:r>
              <a:rPr lang="en-US" altLang="zh-CN"/>
              <a:t>   endcase</a:t>
            </a:r>
          </a:p>
          <a:p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84CF58FA-0D17-44C2-94EF-B53C3EEBB2A1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7107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47108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BBE5749D-9486-47D3-9FFC-398676B8AA93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24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71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条件语句使用要点</a:t>
            </a:r>
          </a:p>
        </p:txBody>
      </p:sp>
      <p:sp>
        <p:nvSpPr>
          <p:cNvPr id="471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49388"/>
            <a:ext cx="8132763" cy="4932362"/>
          </a:xfrm>
        </p:spPr>
        <p:txBody>
          <a:bodyPr/>
          <a:lstStyle/>
          <a:p>
            <a:r>
              <a:rPr lang="zh-CN" altLang="en-US"/>
              <a:t>描述组合电路时，应注意列出所有条件分支，否则编译器认为条件不满足时，会引进一个记忆单元（锁存器）来保持原值，从而产生时序电路而非组合电路</a:t>
            </a:r>
            <a:endParaRPr lang="en-US" altLang="zh-CN"/>
          </a:p>
          <a:p>
            <a:r>
              <a:rPr kumimoji="1" lang="zh-CN" altLang="en-US"/>
              <a:t>由于每个变量有</a:t>
            </a:r>
            <a:r>
              <a:rPr kumimoji="1" lang="en-US" altLang="zh-CN"/>
              <a:t>4</a:t>
            </a:r>
            <a:r>
              <a:rPr kumimoji="1" lang="zh-CN" altLang="en-US"/>
              <a:t>种取值，为包含所有分支，可在</a:t>
            </a:r>
            <a:r>
              <a:rPr kumimoji="1" lang="en-US" altLang="zh-CN"/>
              <a:t>if</a:t>
            </a:r>
            <a:r>
              <a:rPr kumimoji="1" lang="zh-CN" altLang="en-US"/>
              <a:t>语句后加上 </a:t>
            </a:r>
            <a:r>
              <a:rPr kumimoji="1" lang="en-US" altLang="zh-CN"/>
              <a:t>else</a:t>
            </a:r>
            <a:r>
              <a:rPr kumimoji="1" lang="zh-CN" altLang="en-US"/>
              <a:t>；在 </a:t>
            </a:r>
            <a:r>
              <a:rPr kumimoji="1" lang="en-US" altLang="zh-CN"/>
              <a:t>case</a:t>
            </a:r>
            <a:r>
              <a:rPr kumimoji="1" lang="zh-CN" altLang="en-US"/>
              <a:t>语句后加上 </a:t>
            </a:r>
            <a:r>
              <a:rPr kumimoji="1" lang="en-US" altLang="zh-CN"/>
              <a:t>default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79CA3894-DB37-4A25-83CE-A798A62550F4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8131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48132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B61E962A-4542-46D7-96B1-7D7540E51EE4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25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8133" name="Rectangle 2"/>
          <p:cNvSpPr>
            <a:spLocks noGrp="1" noChangeArrowheads="1"/>
          </p:cNvSpPr>
          <p:nvPr>
            <p:ph type="title"/>
          </p:nvPr>
        </p:nvSpPr>
        <p:spPr>
          <a:xfrm>
            <a:off x="427038" y="20955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示例</a:t>
            </a:r>
            <a:r>
              <a:rPr lang="zh-CN" altLang="en-US" dirty="0">
                <a:latin typeface="宋体" panose="02010600030101010101" pitchFamily="2" charset="-122"/>
              </a:rPr>
              <a:t>─</a:t>
            </a:r>
            <a:r>
              <a:rPr lang="en-US" altLang="zh-CN" dirty="0"/>
              <a:t> </a:t>
            </a:r>
            <a:r>
              <a:rPr lang="en-US" altLang="zh-CN" dirty="0">
                <a:ea typeface="+mn-ea"/>
                <a:cs typeface="Times New Roman" panose="02020603050405020304" pitchFamily="18" charset="0"/>
              </a:rPr>
              <a:t>Mux with Always (If)</a:t>
            </a:r>
          </a:p>
        </p:txBody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11213" y="1524000"/>
            <a:ext cx="4697412" cy="4848225"/>
          </a:xfrm>
        </p:spPr>
        <p:txBody>
          <a:bodyPr/>
          <a:lstStyle/>
          <a:p>
            <a:pPr>
              <a:buFontTx/>
              <a:buNone/>
            </a:pPr>
            <a:r>
              <a:rPr lang="en-US" altLang="zh-CN" sz="2400"/>
              <a:t>module mux4_1(</a:t>
            </a:r>
          </a:p>
          <a:p>
            <a:pPr>
              <a:buFontTx/>
              <a:buNone/>
            </a:pPr>
            <a:r>
              <a:rPr lang="en-US" altLang="zh-CN" sz="2400"/>
              <a:t>  output reg f,  </a:t>
            </a:r>
          </a:p>
          <a:p>
            <a:pPr>
              <a:buFontTx/>
              <a:buNone/>
            </a:pPr>
            <a:r>
              <a:rPr lang="en-US" altLang="zh-CN" sz="2400"/>
              <a:t>  input a, b, c, d,</a:t>
            </a:r>
          </a:p>
          <a:p>
            <a:pPr>
              <a:buFontTx/>
              <a:buNone/>
            </a:pPr>
            <a:r>
              <a:rPr lang="en-US" altLang="zh-CN" sz="2400"/>
              <a:t>  input [1:0] s);</a:t>
            </a:r>
          </a:p>
          <a:p>
            <a:pPr>
              <a:buFontTx/>
              <a:buNone/>
            </a:pPr>
            <a:endParaRPr lang="en-US" altLang="zh-CN" sz="2000"/>
          </a:p>
          <a:p>
            <a:pPr>
              <a:buFontTx/>
              <a:buNone/>
            </a:pPr>
            <a:r>
              <a:rPr lang="en-US" altLang="zh-CN" sz="2400"/>
              <a:t>  always @(a, b, c, d, s)</a:t>
            </a:r>
          </a:p>
          <a:p>
            <a:pPr>
              <a:buFontTx/>
              <a:buNone/>
            </a:pPr>
            <a:r>
              <a:rPr lang="en-US" altLang="zh-CN" sz="2400"/>
              <a:t>     if (s = = 2’b00)  f = a;</a:t>
            </a:r>
          </a:p>
          <a:p>
            <a:pPr>
              <a:buFontTx/>
              <a:buNone/>
            </a:pPr>
            <a:r>
              <a:rPr lang="en-US" altLang="zh-CN" sz="2400"/>
              <a:t>        else  if (s = = 2’b01)  f = b;</a:t>
            </a:r>
          </a:p>
          <a:p>
            <a:pPr>
              <a:buFontTx/>
              <a:buNone/>
            </a:pPr>
            <a:r>
              <a:rPr lang="en-US" altLang="zh-CN" sz="2400">
                <a:solidFill>
                  <a:srgbClr val="000000"/>
                </a:solidFill>
              </a:rPr>
              <a:t>        else  if (s = = 2’b10)  f = c;</a:t>
            </a:r>
          </a:p>
          <a:p>
            <a:pPr>
              <a:buFontTx/>
              <a:buNone/>
            </a:pPr>
            <a:r>
              <a:rPr lang="en-US" altLang="zh-CN" sz="2400">
                <a:solidFill>
                  <a:srgbClr val="000000"/>
                </a:solidFill>
              </a:rPr>
              <a:t>        else  f = d;</a:t>
            </a:r>
          </a:p>
          <a:p>
            <a:pPr>
              <a:buFontTx/>
              <a:buNone/>
            </a:pPr>
            <a:r>
              <a:rPr lang="en-US" altLang="zh-CN" sz="2400"/>
              <a:t>endmodule</a:t>
            </a:r>
          </a:p>
        </p:txBody>
      </p:sp>
      <p:grpSp>
        <p:nvGrpSpPr>
          <p:cNvPr id="48135" name="组合 1"/>
          <p:cNvGrpSpPr>
            <a:grpSpLocks/>
          </p:cNvGrpSpPr>
          <p:nvPr/>
        </p:nvGrpSpPr>
        <p:grpSpPr bwMode="auto">
          <a:xfrm>
            <a:off x="5462588" y="1593850"/>
            <a:ext cx="2743200" cy="2527300"/>
            <a:chOff x="5462604" y="1593918"/>
            <a:chExt cx="2743289" cy="2527828"/>
          </a:xfrm>
        </p:grpSpPr>
        <p:sp>
          <p:nvSpPr>
            <p:cNvPr id="48136" name="Line 53"/>
            <p:cNvSpPr>
              <a:spLocks noChangeShapeType="1"/>
            </p:cNvSpPr>
            <p:nvPr/>
          </p:nvSpPr>
          <p:spPr bwMode="auto">
            <a:xfrm flipV="1">
              <a:off x="6978668" y="3300434"/>
              <a:ext cx="0" cy="65405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37" name="Line 54"/>
            <p:cNvSpPr>
              <a:spLocks noChangeShapeType="1"/>
            </p:cNvSpPr>
            <p:nvPr/>
          </p:nvSpPr>
          <p:spPr bwMode="auto">
            <a:xfrm>
              <a:off x="6005530" y="2339969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38" name="Line 55"/>
            <p:cNvSpPr>
              <a:spLocks noChangeShapeType="1"/>
            </p:cNvSpPr>
            <p:nvPr/>
          </p:nvSpPr>
          <p:spPr bwMode="auto">
            <a:xfrm>
              <a:off x="7267588" y="2557474"/>
              <a:ext cx="55721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39" name="Line 56"/>
            <p:cNvSpPr>
              <a:spLocks noChangeShapeType="1"/>
            </p:cNvSpPr>
            <p:nvPr/>
          </p:nvSpPr>
          <p:spPr bwMode="auto">
            <a:xfrm>
              <a:off x="6005530" y="1947863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40" name="Text Box 57"/>
            <p:cNvSpPr txBox="1">
              <a:spLocks noChangeArrowheads="1"/>
            </p:cNvSpPr>
            <p:nvPr/>
          </p:nvSpPr>
          <p:spPr bwMode="auto">
            <a:xfrm>
              <a:off x="5578493" y="1676400"/>
              <a:ext cx="15869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a</a:t>
              </a:r>
            </a:p>
          </p:txBody>
        </p:sp>
        <p:sp>
          <p:nvSpPr>
            <p:cNvPr id="48141" name="Text Box 58"/>
            <p:cNvSpPr txBox="1">
              <a:spLocks noChangeArrowheads="1"/>
            </p:cNvSpPr>
            <p:nvPr/>
          </p:nvSpPr>
          <p:spPr bwMode="auto">
            <a:xfrm>
              <a:off x="5491180" y="2049456"/>
              <a:ext cx="3642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b</a:t>
              </a:r>
            </a:p>
          </p:txBody>
        </p:sp>
        <p:sp>
          <p:nvSpPr>
            <p:cNvPr id="48142" name="Text Box 59"/>
            <p:cNvSpPr txBox="1">
              <a:spLocks noChangeArrowheads="1"/>
            </p:cNvSpPr>
            <p:nvPr/>
          </p:nvSpPr>
          <p:spPr bwMode="auto">
            <a:xfrm>
              <a:off x="6513540" y="3536971"/>
              <a:ext cx="34496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3200" b="0"/>
                <a:t>s</a:t>
              </a:r>
            </a:p>
          </p:txBody>
        </p:sp>
        <p:sp>
          <p:nvSpPr>
            <p:cNvPr id="48143" name="Text Box 60"/>
            <p:cNvSpPr txBox="1">
              <a:spLocks noChangeArrowheads="1"/>
            </p:cNvSpPr>
            <p:nvPr/>
          </p:nvSpPr>
          <p:spPr bwMode="auto">
            <a:xfrm>
              <a:off x="7901001" y="2265374"/>
              <a:ext cx="30489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f</a:t>
              </a:r>
            </a:p>
          </p:txBody>
        </p:sp>
        <p:sp>
          <p:nvSpPr>
            <p:cNvPr id="48144" name="Text Box 62"/>
            <p:cNvSpPr txBox="1">
              <a:spLocks noChangeArrowheads="1"/>
            </p:cNvSpPr>
            <p:nvPr/>
          </p:nvSpPr>
          <p:spPr bwMode="auto">
            <a:xfrm>
              <a:off x="6675456" y="1704975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0</a:t>
              </a:r>
            </a:p>
          </p:txBody>
        </p:sp>
        <p:sp>
          <p:nvSpPr>
            <p:cNvPr id="48145" name="Text Box 63"/>
            <p:cNvSpPr txBox="1">
              <a:spLocks noChangeArrowheads="1"/>
            </p:cNvSpPr>
            <p:nvPr/>
          </p:nvSpPr>
          <p:spPr bwMode="auto">
            <a:xfrm>
              <a:off x="6664343" y="2144707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1</a:t>
              </a:r>
            </a:p>
          </p:txBody>
        </p:sp>
        <p:sp>
          <p:nvSpPr>
            <p:cNvPr id="30" name="梯形 29"/>
            <p:cNvSpPr/>
            <p:nvPr/>
          </p:nvSpPr>
          <p:spPr>
            <a:xfrm rot="5400000">
              <a:off x="5964896" y="2193387"/>
              <a:ext cx="1906986" cy="708048"/>
            </a:xfrm>
            <a:prstGeom prst="trapezoid">
              <a:avLst>
                <a:gd name="adj" fmla="val 48235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/>
            </a:p>
          </p:txBody>
        </p:sp>
        <p:sp>
          <p:nvSpPr>
            <p:cNvPr id="48147" name="Text Box 62"/>
            <p:cNvSpPr txBox="1">
              <a:spLocks noChangeArrowheads="1"/>
            </p:cNvSpPr>
            <p:nvPr/>
          </p:nvSpPr>
          <p:spPr bwMode="auto">
            <a:xfrm>
              <a:off x="6675456" y="2533647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2</a:t>
              </a:r>
            </a:p>
          </p:txBody>
        </p:sp>
        <p:sp>
          <p:nvSpPr>
            <p:cNvPr id="48148" name="Text Box 63"/>
            <p:cNvSpPr txBox="1">
              <a:spLocks noChangeArrowheads="1"/>
            </p:cNvSpPr>
            <p:nvPr/>
          </p:nvSpPr>
          <p:spPr bwMode="auto">
            <a:xfrm>
              <a:off x="6664343" y="2973379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3</a:t>
              </a:r>
            </a:p>
          </p:txBody>
        </p:sp>
        <p:sp>
          <p:nvSpPr>
            <p:cNvPr id="48149" name="Line 54"/>
            <p:cNvSpPr>
              <a:spLocks noChangeShapeType="1"/>
            </p:cNvSpPr>
            <p:nvPr/>
          </p:nvSpPr>
          <p:spPr bwMode="auto">
            <a:xfrm>
              <a:off x="6005530" y="3154353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50" name="Line 56"/>
            <p:cNvSpPr>
              <a:spLocks noChangeShapeType="1"/>
            </p:cNvSpPr>
            <p:nvPr/>
          </p:nvSpPr>
          <p:spPr bwMode="auto">
            <a:xfrm>
              <a:off x="6005530" y="2747959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51" name="Text Box 57"/>
            <p:cNvSpPr txBox="1">
              <a:spLocks noChangeArrowheads="1"/>
            </p:cNvSpPr>
            <p:nvPr/>
          </p:nvSpPr>
          <p:spPr bwMode="auto">
            <a:xfrm>
              <a:off x="5578493" y="2476496"/>
              <a:ext cx="15869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c</a:t>
              </a:r>
            </a:p>
          </p:txBody>
        </p:sp>
        <p:sp>
          <p:nvSpPr>
            <p:cNvPr id="48152" name="Text Box 58"/>
            <p:cNvSpPr txBox="1">
              <a:spLocks noChangeArrowheads="1"/>
            </p:cNvSpPr>
            <p:nvPr/>
          </p:nvSpPr>
          <p:spPr bwMode="auto">
            <a:xfrm>
              <a:off x="5462604" y="2863840"/>
              <a:ext cx="3642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d</a:t>
              </a:r>
            </a:p>
          </p:txBody>
        </p:sp>
        <p:sp>
          <p:nvSpPr>
            <p:cNvPr id="48153" name="Line 56"/>
            <p:cNvSpPr>
              <a:spLocks noChangeShapeType="1"/>
            </p:cNvSpPr>
            <p:nvPr/>
          </p:nvSpPr>
          <p:spPr bwMode="auto">
            <a:xfrm>
              <a:off x="6848494" y="3619496"/>
              <a:ext cx="238107" cy="10954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54" name="Text Box 62"/>
            <p:cNvSpPr txBox="1">
              <a:spLocks noChangeArrowheads="1"/>
            </p:cNvSpPr>
            <p:nvPr/>
          </p:nvSpPr>
          <p:spPr bwMode="auto">
            <a:xfrm>
              <a:off x="7189806" y="3476622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2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630CDE67-1379-4DF8-9A00-3A5EB2DE0483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0179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50180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9D752D8E-50AD-4AC0-B4A2-4769E7417348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26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01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示例</a:t>
            </a:r>
            <a:r>
              <a:rPr lang="zh-CN" altLang="en-US">
                <a:latin typeface="宋体" panose="02010600030101010101" pitchFamily="2" charset="-122"/>
              </a:rPr>
              <a:t>─</a:t>
            </a:r>
            <a:r>
              <a:rPr lang="en-US" altLang="zh-CN"/>
              <a:t> Mux with </a:t>
            </a:r>
            <a:r>
              <a:rPr lang="en-US" altLang="zh-CN">
                <a:cs typeface="Times New Roman" panose="02020603050405020304" pitchFamily="18" charset="0"/>
              </a:rPr>
              <a:t>Always(Case)</a:t>
            </a:r>
          </a:p>
        </p:txBody>
      </p:sp>
      <p:sp>
        <p:nvSpPr>
          <p:cNvPr id="501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17588" y="1398588"/>
            <a:ext cx="4284662" cy="4976812"/>
          </a:xfrm>
        </p:spPr>
        <p:txBody>
          <a:bodyPr/>
          <a:lstStyle/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module mux4_1(</a:t>
            </a:r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input a, b, c, d,</a:t>
            </a:r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input [1:0] s,</a:t>
            </a:r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output reg f );</a:t>
            </a:r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always @(a, b, c, d, s)</a:t>
            </a:r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    case (s)</a:t>
            </a:r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         2'b00:  f = a; </a:t>
            </a:r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         2'b01:  f = b; </a:t>
            </a:r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         2'b10:  f = c; </a:t>
            </a:r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         </a:t>
            </a:r>
            <a:r>
              <a:rPr kumimoji="1" lang="en-US" altLang="zh-CN" sz="2400"/>
              <a:t>default:  f = d;</a:t>
            </a:r>
            <a:endParaRPr lang="en-US" altLang="zh-CN" sz="2400"/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        endcase </a:t>
            </a:r>
            <a:endParaRPr lang="en-US" altLang="zh-CN" sz="1200"/>
          </a:p>
          <a:p>
            <a:pPr>
              <a:spcAft>
                <a:spcPts val="300"/>
              </a:spcAft>
              <a:buFontTx/>
              <a:buNone/>
            </a:pPr>
            <a:r>
              <a:rPr lang="en-US" altLang="zh-CN" sz="2400"/>
              <a:t>endmodule</a:t>
            </a:r>
          </a:p>
        </p:txBody>
      </p:sp>
      <p:grpSp>
        <p:nvGrpSpPr>
          <p:cNvPr id="50183" name="组合 19"/>
          <p:cNvGrpSpPr>
            <a:grpSpLocks/>
          </p:cNvGrpSpPr>
          <p:nvPr/>
        </p:nvGrpSpPr>
        <p:grpSpPr bwMode="auto">
          <a:xfrm>
            <a:off x="5462588" y="1593850"/>
            <a:ext cx="2743200" cy="2527300"/>
            <a:chOff x="5462604" y="1593918"/>
            <a:chExt cx="2743289" cy="2527828"/>
          </a:xfrm>
        </p:grpSpPr>
        <p:sp>
          <p:nvSpPr>
            <p:cNvPr id="50184" name="Line 53"/>
            <p:cNvSpPr>
              <a:spLocks noChangeShapeType="1"/>
            </p:cNvSpPr>
            <p:nvPr/>
          </p:nvSpPr>
          <p:spPr bwMode="auto">
            <a:xfrm flipV="1">
              <a:off x="6978668" y="3300434"/>
              <a:ext cx="0" cy="65405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185" name="Line 54"/>
            <p:cNvSpPr>
              <a:spLocks noChangeShapeType="1"/>
            </p:cNvSpPr>
            <p:nvPr/>
          </p:nvSpPr>
          <p:spPr bwMode="auto">
            <a:xfrm>
              <a:off x="6005530" y="2339969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186" name="Line 55"/>
            <p:cNvSpPr>
              <a:spLocks noChangeShapeType="1"/>
            </p:cNvSpPr>
            <p:nvPr/>
          </p:nvSpPr>
          <p:spPr bwMode="auto">
            <a:xfrm>
              <a:off x="7267588" y="2557474"/>
              <a:ext cx="55721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187" name="Line 56"/>
            <p:cNvSpPr>
              <a:spLocks noChangeShapeType="1"/>
            </p:cNvSpPr>
            <p:nvPr/>
          </p:nvSpPr>
          <p:spPr bwMode="auto">
            <a:xfrm>
              <a:off x="6005530" y="1947863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188" name="Text Box 57"/>
            <p:cNvSpPr txBox="1">
              <a:spLocks noChangeArrowheads="1"/>
            </p:cNvSpPr>
            <p:nvPr/>
          </p:nvSpPr>
          <p:spPr bwMode="auto">
            <a:xfrm>
              <a:off x="5578493" y="1676400"/>
              <a:ext cx="15869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a</a:t>
              </a:r>
            </a:p>
          </p:txBody>
        </p:sp>
        <p:sp>
          <p:nvSpPr>
            <p:cNvPr id="50189" name="Text Box 58"/>
            <p:cNvSpPr txBox="1">
              <a:spLocks noChangeArrowheads="1"/>
            </p:cNvSpPr>
            <p:nvPr/>
          </p:nvSpPr>
          <p:spPr bwMode="auto">
            <a:xfrm>
              <a:off x="5491180" y="2049456"/>
              <a:ext cx="3642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b</a:t>
              </a:r>
            </a:p>
          </p:txBody>
        </p:sp>
        <p:sp>
          <p:nvSpPr>
            <p:cNvPr id="50190" name="Text Box 59"/>
            <p:cNvSpPr txBox="1">
              <a:spLocks noChangeArrowheads="1"/>
            </p:cNvSpPr>
            <p:nvPr/>
          </p:nvSpPr>
          <p:spPr bwMode="auto">
            <a:xfrm>
              <a:off x="6513540" y="3536971"/>
              <a:ext cx="34496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3200" b="0"/>
                <a:t>s</a:t>
              </a:r>
            </a:p>
          </p:txBody>
        </p:sp>
        <p:sp>
          <p:nvSpPr>
            <p:cNvPr id="50191" name="Text Box 60"/>
            <p:cNvSpPr txBox="1">
              <a:spLocks noChangeArrowheads="1"/>
            </p:cNvSpPr>
            <p:nvPr/>
          </p:nvSpPr>
          <p:spPr bwMode="auto">
            <a:xfrm>
              <a:off x="7901001" y="2265374"/>
              <a:ext cx="30489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f</a:t>
              </a:r>
            </a:p>
          </p:txBody>
        </p:sp>
        <p:sp>
          <p:nvSpPr>
            <p:cNvPr id="50192" name="Text Box 62"/>
            <p:cNvSpPr txBox="1">
              <a:spLocks noChangeArrowheads="1"/>
            </p:cNvSpPr>
            <p:nvPr/>
          </p:nvSpPr>
          <p:spPr bwMode="auto">
            <a:xfrm>
              <a:off x="6675456" y="1704975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0</a:t>
              </a:r>
            </a:p>
          </p:txBody>
        </p:sp>
        <p:sp>
          <p:nvSpPr>
            <p:cNvPr id="50193" name="Text Box 63"/>
            <p:cNvSpPr txBox="1">
              <a:spLocks noChangeArrowheads="1"/>
            </p:cNvSpPr>
            <p:nvPr/>
          </p:nvSpPr>
          <p:spPr bwMode="auto">
            <a:xfrm>
              <a:off x="6664343" y="2144707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1</a:t>
              </a:r>
            </a:p>
          </p:txBody>
        </p:sp>
        <p:sp>
          <p:nvSpPr>
            <p:cNvPr id="31" name="梯形 30"/>
            <p:cNvSpPr/>
            <p:nvPr/>
          </p:nvSpPr>
          <p:spPr>
            <a:xfrm rot="5400000">
              <a:off x="5964896" y="2193387"/>
              <a:ext cx="1906986" cy="708048"/>
            </a:xfrm>
            <a:prstGeom prst="trapezoid">
              <a:avLst>
                <a:gd name="adj" fmla="val 48235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/>
            </a:p>
          </p:txBody>
        </p:sp>
        <p:sp>
          <p:nvSpPr>
            <p:cNvPr id="50195" name="Text Box 62"/>
            <p:cNvSpPr txBox="1">
              <a:spLocks noChangeArrowheads="1"/>
            </p:cNvSpPr>
            <p:nvPr/>
          </p:nvSpPr>
          <p:spPr bwMode="auto">
            <a:xfrm>
              <a:off x="6675456" y="2533647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2</a:t>
              </a:r>
            </a:p>
          </p:txBody>
        </p:sp>
        <p:sp>
          <p:nvSpPr>
            <p:cNvPr id="50196" name="Text Box 63"/>
            <p:cNvSpPr txBox="1">
              <a:spLocks noChangeArrowheads="1"/>
            </p:cNvSpPr>
            <p:nvPr/>
          </p:nvSpPr>
          <p:spPr bwMode="auto">
            <a:xfrm>
              <a:off x="6664343" y="2973379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3</a:t>
              </a:r>
            </a:p>
          </p:txBody>
        </p:sp>
        <p:sp>
          <p:nvSpPr>
            <p:cNvPr id="50197" name="Line 54"/>
            <p:cNvSpPr>
              <a:spLocks noChangeShapeType="1"/>
            </p:cNvSpPr>
            <p:nvPr/>
          </p:nvSpPr>
          <p:spPr bwMode="auto">
            <a:xfrm>
              <a:off x="6005530" y="3154353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198" name="Line 56"/>
            <p:cNvSpPr>
              <a:spLocks noChangeShapeType="1"/>
            </p:cNvSpPr>
            <p:nvPr/>
          </p:nvSpPr>
          <p:spPr bwMode="auto">
            <a:xfrm>
              <a:off x="6005530" y="2747959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199" name="Text Box 57"/>
            <p:cNvSpPr txBox="1">
              <a:spLocks noChangeArrowheads="1"/>
            </p:cNvSpPr>
            <p:nvPr/>
          </p:nvSpPr>
          <p:spPr bwMode="auto">
            <a:xfrm>
              <a:off x="5578493" y="2476496"/>
              <a:ext cx="15869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c</a:t>
              </a:r>
            </a:p>
          </p:txBody>
        </p:sp>
        <p:sp>
          <p:nvSpPr>
            <p:cNvPr id="50200" name="Text Box 58"/>
            <p:cNvSpPr txBox="1">
              <a:spLocks noChangeArrowheads="1"/>
            </p:cNvSpPr>
            <p:nvPr/>
          </p:nvSpPr>
          <p:spPr bwMode="auto">
            <a:xfrm>
              <a:off x="5462604" y="2863840"/>
              <a:ext cx="3642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d</a:t>
              </a:r>
            </a:p>
          </p:txBody>
        </p:sp>
        <p:sp>
          <p:nvSpPr>
            <p:cNvPr id="50201" name="Line 56"/>
            <p:cNvSpPr>
              <a:spLocks noChangeShapeType="1"/>
            </p:cNvSpPr>
            <p:nvPr/>
          </p:nvSpPr>
          <p:spPr bwMode="auto">
            <a:xfrm>
              <a:off x="6848494" y="3619496"/>
              <a:ext cx="238107" cy="10954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202" name="Text Box 62"/>
            <p:cNvSpPr txBox="1">
              <a:spLocks noChangeArrowheads="1"/>
            </p:cNvSpPr>
            <p:nvPr/>
          </p:nvSpPr>
          <p:spPr bwMode="auto">
            <a:xfrm>
              <a:off x="7189806" y="3476622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2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作业</a:t>
            </a:r>
          </a:p>
        </p:txBody>
      </p:sp>
      <p:sp>
        <p:nvSpPr>
          <p:cNvPr id="5222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P76</a:t>
            </a:r>
          </a:p>
          <a:p>
            <a:pPr lvl="1"/>
            <a:r>
              <a:rPr lang="en-US" altLang="zh-CN"/>
              <a:t>2.5.2, 2.5.4</a:t>
            </a:r>
          </a:p>
          <a:p>
            <a:pPr lvl="1"/>
            <a:r>
              <a:rPr lang="en-US" altLang="zh-CN"/>
              <a:t>2.5.5 (</a:t>
            </a:r>
            <a:r>
              <a:rPr lang="zh-CN" altLang="en-US"/>
              <a:t>如不知道答案，可以自行在</a:t>
            </a:r>
            <a:r>
              <a:rPr lang="en-US" altLang="zh-CN"/>
              <a:t>Vivado</a:t>
            </a:r>
            <a:r>
              <a:rPr lang="zh-CN" altLang="en-US"/>
              <a:t>下验证）</a:t>
            </a:r>
            <a:endParaRPr lang="en-US" altLang="zh-CN"/>
          </a:p>
          <a:p>
            <a:r>
              <a:rPr lang="en-US" altLang="zh-CN"/>
              <a:t>P227-228</a:t>
            </a:r>
          </a:p>
          <a:p>
            <a:pPr lvl="1"/>
            <a:r>
              <a:rPr lang="en-US" altLang="zh-CN"/>
              <a:t>4.6.1</a:t>
            </a:r>
            <a:r>
              <a:rPr lang="zh-CN" altLang="en-US"/>
              <a:t>，</a:t>
            </a:r>
            <a:r>
              <a:rPr lang="en-US" altLang="zh-CN"/>
              <a:t>4.6.2</a:t>
            </a:r>
            <a:r>
              <a:rPr lang="zh-CN" altLang="en-US"/>
              <a:t>，</a:t>
            </a:r>
            <a:r>
              <a:rPr lang="en-US" altLang="zh-CN"/>
              <a:t>4.6.3</a:t>
            </a:r>
            <a:endParaRPr lang="zh-CN" altLang="en-US"/>
          </a:p>
        </p:txBody>
      </p:sp>
      <p:sp>
        <p:nvSpPr>
          <p:cNvPr id="5222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D4D5171F-FD6C-4D40-9402-19878C791FD6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2229" name="页脚占位符 4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5223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9B8B653D-6342-4930-BD9B-BA9BBB6FDB7B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27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5351F8B6-91E0-4A4E-B0E4-13C423023477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4275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54276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0FC8B921-6BEF-472A-93E6-B51134FADE80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28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427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4788"/>
            <a:ext cx="8229600" cy="1143000"/>
          </a:xfrm>
        </p:spPr>
        <p:txBody>
          <a:bodyPr/>
          <a:lstStyle/>
          <a:p>
            <a:r>
              <a:rPr lang="en-US" altLang="zh-CN"/>
              <a:t>The End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/>
              <a:t>彩蛋时间：你不知道的</a:t>
            </a:r>
            <a:r>
              <a:rPr lang="en-US" altLang="zh-CN" sz="3600"/>
              <a:t>Nexys4 (</a:t>
            </a:r>
            <a:r>
              <a:rPr lang="zh-CN" altLang="en-US" sz="3600"/>
              <a:t>续）</a:t>
            </a:r>
          </a:p>
        </p:txBody>
      </p:sp>
      <p:sp>
        <p:nvSpPr>
          <p:cNvPr id="55299" name="日期占位符 2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3D9A9DD9-648D-406B-8872-BEAE4367755F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5300" name="页脚占位符 3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Arial" panose="020B0604020202020204" pitchFamily="34" charset="0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Arial" panose="020B0604020202020204" pitchFamily="34" charset="0"/>
              </a:rPr>
              <a:t>— </a:t>
            </a:r>
            <a:r>
              <a:rPr lang="zh-CN" altLang="en-US" sz="1800" b="0">
                <a:solidFill>
                  <a:srgbClr val="B2B2B2"/>
                </a:solidFill>
                <a:latin typeface="Arial" panose="020B0604020202020204" pitchFamily="34" charset="0"/>
              </a:rPr>
              <a:t>组合逻辑电路</a:t>
            </a:r>
            <a:r>
              <a:rPr lang="en-US" altLang="zh-CN" sz="1800" b="0">
                <a:solidFill>
                  <a:srgbClr val="B2B2B2"/>
                </a:solidFill>
                <a:latin typeface="Arial" panose="020B0604020202020204" pitchFamily="34" charset="0"/>
              </a:rPr>
              <a:t>(4)</a:t>
            </a:r>
          </a:p>
        </p:txBody>
      </p:sp>
      <p:sp>
        <p:nvSpPr>
          <p:cNvPr id="55301" name="灯片编号占位符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FBA8E9BA-9583-4F04-A9BD-B10447109469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29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5302" name="文本框 1"/>
          <p:cNvSpPr txBox="1">
            <a:spLocks noChangeArrowheads="1"/>
          </p:cNvSpPr>
          <p:nvPr/>
        </p:nvSpPr>
        <p:spPr bwMode="auto">
          <a:xfrm>
            <a:off x="669925" y="2120900"/>
            <a:ext cx="80518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latin typeface="Arial" panose="020B0604020202020204" pitchFamily="34" charset="0"/>
              </a:rPr>
              <a:t>核心器件：</a:t>
            </a:r>
            <a:endParaRPr lang="en-US" altLang="zh-CN" sz="1800" b="0">
              <a:latin typeface="Arial" panose="020B0604020202020204" pitchFamily="34" charset="0"/>
            </a:endParaRPr>
          </a:p>
          <a:p>
            <a:pPr>
              <a:spcAft>
                <a:spcPct val="0"/>
              </a:spcAft>
              <a:buFontTx/>
              <a:buNone/>
            </a:pPr>
            <a:r>
              <a:rPr lang="en-US" altLang="zh-CN" sz="1800" b="0">
                <a:latin typeface="Arial" panose="020B0604020202020204" pitchFamily="34" charset="0"/>
              </a:rPr>
              <a:t>Artix-7</a:t>
            </a:r>
            <a:r>
              <a:rPr lang="en-US" altLang="zh-CN" sz="1800" b="0" baseline="30000">
                <a:latin typeface="Arial" panose="020B0604020202020204" pitchFamily="34" charset="0"/>
              </a:rPr>
              <a:t>TM </a:t>
            </a:r>
            <a:r>
              <a:rPr lang="en-US" altLang="zh-CN" sz="1800" b="0">
                <a:latin typeface="Arial" panose="020B0604020202020204" pitchFamily="34" charset="0"/>
              </a:rPr>
              <a:t>FPGA</a:t>
            </a:r>
          </a:p>
          <a:p>
            <a:pPr>
              <a:spcAft>
                <a:spcPct val="0"/>
              </a:spcAft>
              <a:buFontTx/>
              <a:buNone/>
            </a:pPr>
            <a:r>
              <a:rPr lang="en-US" altLang="zh-CN" sz="1800" b="0">
                <a:latin typeface="Arial" panose="020B0604020202020204" pitchFamily="34" charset="0"/>
              </a:rPr>
              <a:t>XC7A100T</a:t>
            </a:r>
            <a:r>
              <a:rPr lang="en-US" altLang="zh-CN" sz="1800" b="0" baseline="30000">
                <a:latin typeface="Arial" panose="020B0604020202020204" pitchFamily="34" charset="0"/>
              </a:rPr>
              <a:t>TM</a:t>
            </a:r>
          </a:p>
          <a:p>
            <a:pPr>
              <a:spcAft>
                <a:spcPct val="0"/>
              </a:spcAft>
              <a:buFontTx/>
              <a:buNone/>
            </a:pPr>
            <a:r>
              <a:rPr lang="en-US" altLang="zh-CN" sz="1800" b="0">
                <a:latin typeface="Arial" panose="020B0604020202020204" pitchFamily="34" charset="0"/>
              </a:rPr>
              <a:t>CSG324A…</a:t>
            </a:r>
            <a:endParaRPr lang="zh-CN" altLang="en-US" sz="1800" b="0">
              <a:latin typeface="Arial" panose="020B0604020202020204" pitchFamily="34" charset="0"/>
            </a:endParaRPr>
          </a:p>
        </p:txBody>
      </p:sp>
      <p:pic>
        <p:nvPicPr>
          <p:cNvPr id="5530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8" y="3382963"/>
            <a:ext cx="2330450" cy="210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圆角矩形 18"/>
          <p:cNvSpPr/>
          <p:nvPr/>
        </p:nvSpPr>
        <p:spPr bwMode="auto">
          <a:xfrm>
            <a:off x="1473200" y="4141788"/>
            <a:ext cx="993775" cy="746125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55305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80" t="44991" r="41750" b="40118"/>
          <a:stretch>
            <a:fillRect/>
          </a:stretch>
        </p:blipFill>
        <p:spPr bwMode="auto">
          <a:xfrm>
            <a:off x="3784600" y="2173288"/>
            <a:ext cx="4246563" cy="412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圆角矩形 20"/>
          <p:cNvSpPr/>
          <p:nvPr/>
        </p:nvSpPr>
        <p:spPr bwMode="auto">
          <a:xfrm>
            <a:off x="4459288" y="2668588"/>
            <a:ext cx="2227262" cy="1882775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307" name="文本框 2"/>
          <p:cNvSpPr txBox="1">
            <a:spLocks noChangeArrowheads="1"/>
          </p:cNvSpPr>
          <p:nvPr/>
        </p:nvSpPr>
        <p:spPr bwMode="auto">
          <a:xfrm>
            <a:off x="4189413" y="1284288"/>
            <a:ext cx="276701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4000" b="0">
                <a:solidFill>
                  <a:srgbClr val="00B0F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管脚的神隐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AC2CF276-98A7-414A-8989-C650D811A7D0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8195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8196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C4CE8F3F-C4FA-4768-9726-653D3D3324EE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3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81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硬件描述语言概述</a:t>
            </a:r>
            <a:endParaRPr lang="en-US" altLang="zh-CN"/>
          </a:p>
        </p:txBody>
      </p:sp>
      <p:sp>
        <p:nvSpPr>
          <p:cNvPr id="132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HDL ( Hardware Description Language )</a:t>
            </a:r>
          </a:p>
          <a:p>
            <a:pPr lvl="1" algn="just">
              <a:defRPr/>
            </a:pPr>
            <a:r>
              <a:rPr lang="zh-CN" altLang="en-US" dirty="0"/>
              <a:t>是一种以文本形式来描述数字系统硬件的结构和行为的语言</a:t>
            </a:r>
          </a:p>
          <a:p>
            <a:pPr lvl="1">
              <a:defRPr/>
            </a:pPr>
            <a:r>
              <a:rPr lang="zh-CN" altLang="en-US" dirty="0"/>
              <a:t>可以从多种抽象层次对数字系统建模</a:t>
            </a:r>
          </a:p>
          <a:p>
            <a:pPr>
              <a:defRPr/>
            </a:pPr>
            <a:r>
              <a:rPr lang="zh-CN" altLang="en-US" dirty="0"/>
              <a:t>两种常用</a:t>
            </a:r>
            <a:r>
              <a:rPr lang="en-US" altLang="zh-CN" dirty="0"/>
              <a:t>HDL</a:t>
            </a:r>
          </a:p>
          <a:p>
            <a:pPr lvl="1" algn="just">
              <a:defRPr/>
            </a:pPr>
            <a:r>
              <a:rPr lang="en-US" altLang="zh-CN" dirty="0"/>
              <a:t>VHDL</a:t>
            </a:r>
            <a:r>
              <a:rPr lang="zh-CN" altLang="en-US" dirty="0"/>
              <a:t>：</a:t>
            </a:r>
            <a:r>
              <a:rPr lang="en-US" altLang="zh-CN" dirty="0"/>
              <a:t>1981</a:t>
            </a:r>
            <a:r>
              <a:rPr lang="zh-CN" altLang="en-US" dirty="0"/>
              <a:t>年由美国国防部组织开发，</a:t>
            </a:r>
            <a:r>
              <a:rPr lang="en-US" altLang="zh-CN" dirty="0"/>
              <a:t>1987</a:t>
            </a:r>
            <a:r>
              <a:rPr lang="zh-CN" altLang="en-US" dirty="0"/>
              <a:t>年成为</a:t>
            </a:r>
            <a:r>
              <a:rPr lang="en-US" altLang="zh-CN" dirty="0"/>
              <a:t>IEEE</a:t>
            </a:r>
            <a:r>
              <a:rPr lang="zh-CN" altLang="en-US" dirty="0"/>
              <a:t>标准</a:t>
            </a:r>
          </a:p>
          <a:p>
            <a:pPr lvl="1" algn="just">
              <a:defRPr/>
            </a:pPr>
            <a:r>
              <a:rPr lang="en-US" altLang="zh-CN" dirty="0"/>
              <a:t>Verilog HDL</a:t>
            </a:r>
            <a:r>
              <a:rPr lang="zh-CN" altLang="en-US" dirty="0"/>
              <a:t>：</a:t>
            </a:r>
            <a:r>
              <a:rPr lang="en-US" altLang="zh-CN" dirty="0"/>
              <a:t>1983</a:t>
            </a:r>
            <a:r>
              <a:rPr lang="zh-CN" altLang="en-US" dirty="0"/>
              <a:t>年由</a:t>
            </a:r>
            <a:r>
              <a:rPr lang="en-US" altLang="zh-CN" dirty="0"/>
              <a:t>Gateway Design Automation</a:t>
            </a:r>
            <a:r>
              <a:rPr lang="zh-CN" altLang="en-US" dirty="0"/>
              <a:t>公司</a:t>
            </a:r>
            <a:r>
              <a:rPr lang="en-US" altLang="zh-CN" dirty="0"/>
              <a:t>(</a:t>
            </a:r>
            <a:r>
              <a:rPr lang="zh-CN" altLang="en-US" dirty="0"/>
              <a:t>后被</a:t>
            </a:r>
            <a:r>
              <a:rPr lang="en-US" altLang="zh-CN" dirty="0"/>
              <a:t>Cadence</a:t>
            </a:r>
            <a:r>
              <a:rPr lang="zh-CN" altLang="en-US" dirty="0"/>
              <a:t>收购</a:t>
            </a:r>
            <a:r>
              <a:rPr lang="en-US" altLang="zh-CN" dirty="0"/>
              <a:t>)</a:t>
            </a:r>
            <a:r>
              <a:rPr lang="zh-CN" altLang="en-US" dirty="0"/>
              <a:t>开发，</a:t>
            </a:r>
            <a:r>
              <a:rPr lang="en-US" altLang="zh-CN" dirty="0"/>
              <a:t>1995</a:t>
            </a:r>
            <a:r>
              <a:rPr lang="zh-CN" altLang="en-US" dirty="0"/>
              <a:t>年成为</a:t>
            </a:r>
            <a:r>
              <a:rPr lang="en-US" altLang="zh-CN" dirty="0"/>
              <a:t>IEEE</a:t>
            </a:r>
            <a:r>
              <a:rPr lang="zh-CN" altLang="en-US" dirty="0"/>
              <a:t>标准</a:t>
            </a:r>
            <a:endParaRPr lang="en-US" altLang="zh-CN" dirty="0"/>
          </a:p>
          <a:p>
            <a:pPr marL="457200" lvl="1" indent="0" algn="just">
              <a:buFontTx/>
              <a:buNone/>
              <a:defRPr/>
            </a:pPr>
            <a:r>
              <a:rPr lang="zh-CN" altLang="en-US" dirty="0"/>
              <a:t>（</a:t>
            </a:r>
            <a:r>
              <a:rPr lang="en-US" altLang="zh-CN" dirty="0"/>
              <a:t>IEEE 1364-1995</a:t>
            </a:r>
            <a:r>
              <a:rPr lang="zh-CN" altLang="en-US" dirty="0"/>
              <a:t>）</a:t>
            </a:r>
            <a:endParaRPr lang="en-US" altLang="zh-CN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14020BDE-33C6-489D-B6B1-7DF26F0A30A1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7347" name="页脚占位符 4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5734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E1663665-81BF-4994-BDA3-B1AB5F14C67E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pic>
        <p:nvPicPr>
          <p:cNvPr id="57349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50" name="文本框 8"/>
          <p:cNvSpPr txBox="1">
            <a:spLocks noChangeArrowheads="1"/>
          </p:cNvSpPr>
          <p:nvPr/>
        </p:nvSpPr>
        <p:spPr bwMode="auto">
          <a:xfrm>
            <a:off x="5675313" y="188913"/>
            <a:ext cx="3468687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en-US" altLang="zh-CN" sz="3200" b="0">
                <a:latin typeface="Arial" panose="020B0604020202020204" pitchFamily="34" charset="0"/>
              </a:rPr>
              <a:t>BGA:</a:t>
            </a:r>
          </a:p>
          <a:p>
            <a:pPr>
              <a:spcAft>
                <a:spcPct val="0"/>
              </a:spcAft>
              <a:buFontTx/>
              <a:buNone/>
            </a:pPr>
            <a:r>
              <a:rPr lang="en-US" altLang="zh-CN" sz="3200" b="0">
                <a:latin typeface="Arial" panose="020B0604020202020204" pitchFamily="34" charset="0"/>
              </a:rPr>
              <a:t>Ball Grid Array</a:t>
            </a:r>
            <a:endParaRPr lang="zh-CN" altLang="en-US" sz="3200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BGA</a:t>
            </a:r>
            <a:r>
              <a:rPr lang="zh-CN" altLang="en-US"/>
              <a:t>：</a:t>
            </a:r>
            <a:r>
              <a:rPr lang="en-US" altLang="zh-CN"/>
              <a:t>Ball Grid Array</a:t>
            </a:r>
            <a:endParaRPr lang="zh-CN" altLang="en-US"/>
          </a:p>
        </p:txBody>
      </p:sp>
      <p:sp>
        <p:nvSpPr>
          <p:cNvPr id="58371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15D04988-6141-4BE8-9810-FCA47F153D69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8372" name="页脚占位符 4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58373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EC388607-05D3-447C-861E-456033FA3814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31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8374" name="文本框 1"/>
          <p:cNvSpPr txBox="1">
            <a:spLocks noChangeArrowheads="1"/>
          </p:cNvSpPr>
          <p:nvPr/>
        </p:nvSpPr>
        <p:spPr bwMode="auto">
          <a:xfrm>
            <a:off x="395288" y="5775325"/>
            <a:ext cx="860107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en-US" altLang="zh-CN" sz="1400" b="0">
                <a:latin typeface="Arial" panose="020B0604020202020204" pitchFamily="34" charset="0"/>
              </a:rPr>
              <a:t>Xilinx, 7 series FPGAs Packaging and Pinout, Product specification, pp101, UG475 (v1.17) August 17,2018</a:t>
            </a:r>
          </a:p>
          <a:p>
            <a:pPr>
              <a:spcAft>
                <a:spcPct val="0"/>
              </a:spcAft>
              <a:buFontTx/>
              <a:buNone/>
            </a:pPr>
            <a:r>
              <a:rPr lang="en-US" altLang="zh-CN" sz="1400" b="0">
                <a:latin typeface="Arial" panose="020B0604020202020204" pitchFamily="34" charset="0"/>
              </a:rPr>
              <a:t>(pin definition on page 27-31</a:t>
            </a:r>
            <a:endParaRPr lang="zh-CN" altLang="en-US" sz="1400" b="0">
              <a:latin typeface="Arial" panose="020B0604020202020204" pitchFamily="34" charset="0"/>
            </a:endParaRPr>
          </a:p>
        </p:txBody>
      </p:sp>
      <p:sp>
        <p:nvSpPr>
          <p:cNvPr id="58375" name="文本框 7"/>
          <p:cNvSpPr txBox="1">
            <a:spLocks noChangeArrowheads="1"/>
          </p:cNvSpPr>
          <p:nvPr/>
        </p:nvSpPr>
        <p:spPr bwMode="auto">
          <a:xfrm>
            <a:off x="254000" y="911225"/>
            <a:ext cx="8050213" cy="120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latin typeface="Arial" panose="020B0604020202020204" pitchFamily="34" charset="0"/>
              </a:rPr>
              <a:t>核心器件：</a:t>
            </a:r>
            <a:endParaRPr lang="en-US" altLang="zh-CN" sz="1800" b="0">
              <a:latin typeface="Arial" panose="020B0604020202020204" pitchFamily="34" charset="0"/>
            </a:endParaRPr>
          </a:p>
          <a:p>
            <a:pPr>
              <a:spcAft>
                <a:spcPct val="0"/>
              </a:spcAft>
              <a:buFontTx/>
              <a:buNone/>
            </a:pPr>
            <a:r>
              <a:rPr lang="en-US" altLang="zh-CN" sz="1800" b="0">
                <a:latin typeface="Arial" panose="020B0604020202020204" pitchFamily="34" charset="0"/>
              </a:rPr>
              <a:t>Artix-7</a:t>
            </a:r>
            <a:r>
              <a:rPr lang="en-US" altLang="zh-CN" sz="1800" b="0" baseline="30000">
                <a:latin typeface="Arial" panose="020B0604020202020204" pitchFamily="34" charset="0"/>
              </a:rPr>
              <a:t>TM </a:t>
            </a:r>
            <a:r>
              <a:rPr lang="en-US" altLang="zh-CN" sz="1800" b="0">
                <a:latin typeface="Arial" panose="020B0604020202020204" pitchFamily="34" charset="0"/>
              </a:rPr>
              <a:t>FPGA</a:t>
            </a:r>
          </a:p>
          <a:p>
            <a:pPr>
              <a:spcAft>
                <a:spcPct val="0"/>
              </a:spcAft>
              <a:buFontTx/>
              <a:buNone/>
            </a:pPr>
            <a:r>
              <a:rPr lang="en-US" altLang="zh-CN" sz="1800" b="0">
                <a:latin typeface="Arial" panose="020B0604020202020204" pitchFamily="34" charset="0"/>
              </a:rPr>
              <a:t>XC7A100T</a:t>
            </a:r>
            <a:r>
              <a:rPr lang="en-US" altLang="zh-CN" sz="1800" b="0" baseline="30000">
                <a:latin typeface="Arial" panose="020B0604020202020204" pitchFamily="34" charset="0"/>
              </a:rPr>
              <a:t>TM</a:t>
            </a:r>
          </a:p>
          <a:p>
            <a:pPr>
              <a:spcAft>
                <a:spcPct val="0"/>
              </a:spcAft>
              <a:buFontTx/>
              <a:buNone/>
            </a:pPr>
            <a:r>
              <a:rPr lang="en-US" altLang="zh-CN" sz="1800" b="0">
                <a:solidFill>
                  <a:srgbClr val="0000FF"/>
                </a:solidFill>
                <a:latin typeface="Arial" panose="020B0604020202020204" pitchFamily="34" charset="0"/>
              </a:rPr>
              <a:t>CSG324</a:t>
            </a:r>
            <a:r>
              <a:rPr lang="en-US" altLang="zh-CN" sz="1800" b="0">
                <a:latin typeface="Arial" panose="020B0604020202020204" pitchFamily="34" charset="0"/>
              </a:rPr>
              <a:t>A…</a:t>
            </a:r>
            <a:endParaRPr lang="zh-CN" altLang="en-US" sz="1800" b="0">
              <a:latin typeface="Arial" panose="020B0604020202020204" pitchFamily="34" charset="0"/>
            </a:endParaRPr>
          </a:p>
        </p:txBody>
      </p:sp>
      <p:pic>
        <p:nvPicPr>
          <p:cNvPr id="58376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2092325"/>
            <a:ext cx="3724275" cy="361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7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8275" y="2273300"/>
            <a:ext cx="4999038" cy="325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A16E522A-8AA9-48B7-80D1-39373C623192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59395" name="页脚占位符 4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5939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0C76C15A-F0A9-48D8-A439-17D93A869740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32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pic>
        <p:nvPicPr>
          <p:cNvPr id="59397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788" y="2295525"/>
            <a:ext cx="6272212" cy="418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8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5216525" cy="213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圆角矩形 10"/>
          <p:cNvSpPr/>
          <p:nvPr/>
        </p:nvSpPr>
        <p:spPr bwMode="auto">
          <a:xfrm>
            <a:off x="4456113" y="2546350"/>
            <a:ext cx="187325" cy="206375"/>
          </a:xfrm>
          <a:prstGeom prst="roundRect">
            <a:avLst>
              <a:gd name="adj" fmla="val 50000"/>
            </a:avLst>
          </a:prstGeom>
          <a:noFill/>
          <a:ln>
            <a:solidFill>
              <a:srgbClr val="CC33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9400" name="文本框 11"/>
          <p:cNvSpPr txBox="1">
            <a:spLocks noChangeArrowheads="1"/>
          </p:cNvSpPr>
          <p:nvPr/>
        </p:nvSpPr>
        <p:spPr bwMode="auto">
          <a:xfrm>
            <a:off x="6005513" y="1022350"/>
            <a:ext cx="29940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en-US" altLang="zh-CN" b="0">
                <a:latin typeface="Arial" panose="020B0604020202020204" pitchFamily="34" charset="0"/>
              </a:rPr>
              <a:t>BGA</a:t>
            </a:r>
            <a:r>
              <a:rPr lang="zh-CN" altLang="en-US" b="0">
                <a:latin typeface="Arial" panose="020B0604020202020204" pitchFamily="34" charset="0"/>
              </a:rPr>
              <a:t>的焊盘设计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277BD9-5F26-6943-841B-1558734F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神技回流焊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67F145-0B14-DE42-9833-D958FE91B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9D7CCB-2DFC-4097-9509-F539566846CE}" type="datetime1">
              <a:rPr lang="zh-CN" altLang="en-US" smtClean="0"/>
              <a:pPr>
                <a:defRPr/>
              </a:pPr>
              <a:t>2021/9/30</a:t>
            </a:fld>
            <a:endParaRPr lang="en-US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63D07C-2868-2849-A9B1-9CA7E55BE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模拟与数字电路 </a:t>
            </a:r>
            <a:r>
              <a:rPr lang="en-US" altLang="zh-CN"/>
              <a:t>— Verilog HDL(1)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31F40A-E141-5B48-832B-8B7C24422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8C6B64-5094-4019-A4E2-464D3E5D6320}" type="slidenum">
              <a:rPr lang="en-US" altLang="zh-CN" smtClean="0"/>
              <a:pPr>
                <a:defRPr/>
              </a:pPr>
              <a:t>33</a:t>
            </a:fld>
            <a:endParaRPr lang="en-US" altLang="zh-CN"/>
          </a:p>
        </p:txBody>
      </p:sp>
      <p:pic>
        <p:nvPicPr>
          <p:cNvPr id="7" name="未命名" descr="未命名">
            <a:hlinkClick r:id="" action="ppaction://media"/>
            <a:extLst>
              <a:ext uri="{FF2B5EF4-FFF2-40B4-BE49-F238E27FC236}">
                <a16:creationId xmlns:a16="http://schemas.microsoft.com/office/drawing/2014/main" id="{37F2E667-6376-8E4D-86AA-BBE1CAA23C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04813"/>
            <a:ext cx="9144000" cy="51435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F2EC8C-ADDB-684F-A9E1-5359B1A47261}"/>
              </a:ext>
            </a:extLst>
          </p:cNvPr>
          <p:cNvSpPr txBox="1"/>
          <p:nvPr/>
        </p:nvSpPr>
        <p:spPr>
          <a:xfrm>
            <a:off x="154894" y="6083855"/>
            <a:ext cx="828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搜索</a:t>
            </a:r>
            <a:r>
              <a:rPr kumimoji="1" lang="en-US" altLang="zh-CN" dirty="0"/>
              <a:t>B</a:t>
            </a:r>
            <a:r>
              <a:rPr kumimoji="1" lang="zh-CN" altLang="en-US" dirty="0"/>
              <a:t>站：</a:t>
            </a:r>
            <a:r>
              <a:rPr lang="zh-CN" altLang="en-US" b="1" dirty="0"/>
              <a:t>一分钟带你看回流焊（本季终）</a:t>
            </a:r>
            <a:r>
              <a:rPr kumimoji="1" lang="zh-CN" altLang="en-US" b="1" dirty="0"/>
              <a:t>，</a:t>
            </a:r>
            <a:r>
              <a:rPr lang="en-US" altLang="zh-CN" b="1" dirty="0"/>
              <a:t>BGA</a:t>
            </a:r>
            <a:r>
              <a:rPr lang="zh-CN" altLang="en-US" b="1" dirty="0"/>
              <a:t>锡球回流焊高清焊接过程演示</a:t>
            </a:r>
          </a:p>
        </p:txBody>
      </p:sp>
    </p:spTree>
    <p:extLst>
      <p:ext uri="{BB962C8B-B14F-4D97-AF65-F5344CB8AC3E}">
        <p14:creationId xmlns:p14="http://schemas.microsoft.com/office/powerpoint/2010/main" val="192052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3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A029C50C-F910-4CD4-9B7B-5AC8313B658A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61443" name="页脚占位符 4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6144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2072929E-69DC-453E-98E0-497DE0041260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34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pic>
        <p:nvPicPr>
          <p:cNvPr id="61445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938"/>
            <a:ext cx="9144000" cy="686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6" name="矩形 10"/>
          <p:cNvSpPr>
            <a:spLocks noChangeArrowheads="1"/>
          </p:cNvSpPr>
          <p:nvPr/>
        </p:nvSpPr>
        <p:spPr bwMode="auto">
          <a:xfrm>
            <a:off x="0" y="6361113"/>
            <a:ext cx="7080250" cy="3698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latin typeface="Arial" panose="020B0604020202020204" pitchFamily="34" charset="0"/>
              </a:rPr>
              <a:t>http://www.mr-wu.cn/non-warranty-pcb-rework-and-repair-services/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0" y="1341438"/>
            <a:ext cx="6575425" cy="5040312"/>
          </a:xfrm>
        </p:spPr>
        <p:txBody>
          <a:bodyPr/>
          <a:lstStyle/>
          <a:p>
            <a:pPr>
              <a:buFontTx/>
              <a:buNone/>
            </a:pPr>
            <a:r>
              <a:rPr lang="en-US" altLang="zh-CN" sz="2400"/>
              <a:t>module mux2_1(</a:t>
            </a:r>
          </a:p>
          <a:p>
            <a:pPr>
              <a:buFontTx/>
              <a:buNone/>
            </a:pPr>
            <a:r>
              <a:rPr lang="en-US" altLang="zh-CN" sz="2400"/>
              <a:t>    output f,</a:t>
            </a:r>
          </a:p>
          <a:p>
            <a:pPr>
              <a:buFontTx/>
              <a:buNone/>
            </a:pPr>
            <a:r>
              <a:rPr lang="en-US" altLang="zh-CN" sz="2400"/>
              <a:t>    input a, b, sel );</a:t>
            </a:r>
          </a:p>
          <a:p>
            <a:pPr>
              <a:buFontTx/>
              <a:buNone/>
            </a:pPr>
            <a:endParaRPr lang="en-US" altLang="zh-CN" sz="2400"/>
          </a:p>
          <a:p>
            <a:pPr>
              <a:buFontTx/>
              <a:buNone/>
            </a:pPr>
            <a:r>
              <a:rPr lang="en-US" altLang="zh-CN" sz="2400"/>
              <a:t>    assign f = (a &amp; ~sel) | (b &amp; sel);</a:t>
            </a:r>
          </a:p>
          <a:p>
            <a:pPr>
              <a:buFontTx/>
              <a:buNone/>
            </a:pPr>
            <a:endParaRPr lang="en-US" altLang="zh-CN" sz="2400"/>
          </a:p>
          <a:p>
            <a:pPr>
              <a:buFontTx/>
              <a:buNone/>
            </a:pPr>
            <a:r>
              <a:rPr lang="en-US" altLang="zh-CN" sz="2400"/>
              <a:t>endmodule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D3A54E42-1E45-46CE-8D26-F47C78E07D78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1988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41989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5CEF158C-9AFC-4C63-9B12-460237613B7F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4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419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示例</a:t>
            </a:r>
            <a:r>
              <a:rPr lang="zh-CN" altLang="en-US">
                <a:latin typeface="宋体" panose="02010600030101010101" pitchFamily="2" charset="-122"/>
              </a:rPr>
              <a:t>─</a:t>
            </a:r>
            <a:r>
              <a:rPr lang="en-US" altLang="zh-CN"/>
              <a:t> Mux with Assign</a:t>
            </a:r>
          </a:p>
        </p:txBody>
      </p:sp>
      <p:grpSp>
        <p:nvGrpSpPr>
          <p:cNvPr id="41991" name="组合 2"/>
          <p:cNvGrpSpPr>
            <a:grpSpLocks/>
          </p:cNvGrpSpPr>
          <p:nvPr/>
        </p:nvGrpSpPr>
        <p:grpSpPr bwMode="auto">
          <a:xfrm>
            <a:off x="4103688" y="4113213"/>
            <a:ext cx="4576762" cy="2006600"/>
            <a:chOff x="4103688" y="4113213"/>
            <a:chExt cx="4576762" cy="2006399"/>
          </a:xfrm>
        </p:grpSpPr>
        <p:sp>
          <p:nvSpPr>
            <p:cNvPr id="42004" name="AutoShape 4"/>
            <p:cNvSpPr>
              <a:spLocks noChangeArrowheads="1"/>
            </p:cNvSpPr>
            <p:nvPr/>
          </p:nvSpPr>
          <p:spPr bwMode="auto">
            <a:xfrm>
              <a:off x="6343650" y="4156075"/>
              <a:ext cx="685800" cy="609600"/>
            </a:xfrm>
            <a:prstGeom prst="flowChartDelay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42005" name="Line 5"/>
            <p:cNvSpPr>
              <a:spLocks noChangeShapeType="1"/>
            </p:cNvSpPr>
            <p:nvPr/>
          </p:nvSpPr>
          <p:spPr bwMode="auto">
            <a:xfrm>
              <a:off x="4641850" y="4308475"/>
              <a:ext cx="1701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6" name="Line 6"/>
            <p:cNvSpPr>
              <a:spLocks noChangeShapeType="1"/>
            </p:cNvSpPr>
            <p:nvPr/>
          </p:nvSpPr>
          <p:spPr bwMode="auto">
            <a:xfrm>
              <a:off x="7029450" y="4460875"/>
              <a:ext cx="228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7" name="AutoShape 7"/>
            <p:cNvSpPr>
              <a:spLocks noChangeArrowheads="1"/>
            </p:cNvSpPr>
            <p:nvPr/>
          </p:nvSpPr>
          <p:spPr bwMode="auto">
            <a:xfrm>
              <a:off x="6343650" y="5070475"/>
              <a:ext cx="685800" cy="609600"/>
            </a:xfrm>
            <a:prstGeom prst="flowChartDelay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endParaRPr lang="zh-CN" altLang="en-US" sz="1800" b="0">
                <a:latin typeface="Arial" panose="020B0604020202020204" pitchFamily="34" charset="0"/>
              </a:endParaRPr>
            </a:p>
          </p:txBody>
        </p:sp>
        <p:sp>
          <p:nvSpPr>
            <p:cNvPr id="42008" name="Line 8"/>
            <p:cNvSpPr>
              <a:spLocks noChangeShapeType="1"/>
            </p:cNvSpPr>
            <p:nvPr/>
          </p:nvSpPr>
          <p:spPr bwMode="auto">
            <a:xfrm>
              <a:off x="4641850" y="5222875"/>
              <a:ext cx="1701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9" name="Line 9"/>
            <p:cNvSpPr>
              <a:spLocks noChangeShapeType="1"/>
            </p:cNvSpPr>
            <p:nvPr/>
          </p:nvSpPr>
          <p:spPr bwMode="auto">
            <a:xfrm>
              <a:off x="5002213" y="5527675"/>
              <a:ext cx="134143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oval" w="lg" len="lg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0" name="Line 10"/>
            <p:cNvSpPr>
              <a:spLocks noChangeShapeType="1"/>
            </p:cNvSpPr>
            <p:nvPr/>
          </p:nvSpPr>
          <p:spPr bwMode="auto">
            <a:xfrm>
              <a:off x="7029450" y="5375275"/>
              <a:ext cx="228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2011" name="Group 11"/>
            <p:cNvGrpSpPr>
              <a:grpSpLocks/>
            </p:cNvGrpSpPr>
            <p:nvPr/>
          </p:nvGrpSpPr>
          <p:grpSpPr bwMode="auto">
            <a:xfrm>
              <a:off x="7410450" y="4613275"/>
              <a:ext cx="685800" cy="609600"/>
              <a:chOff x="2688" y="1488"/>
              <a:chExt cx="432" cy="384"/>
            </a:xfrm>
          </p:grpSpPr>
          <p:sp>
            <p:nvSpPr>
              <p:cNvPr id="42027" name="Arc 12"/>
              <p:cNvSpPr>
                <a:spLocks/>
              </p:cNvSpPr>
              <p:nvPr/>
            </p:nvSpPr>
            <p:spPr bwMode="auto">
              <a:xfrm>
                <a:off x="2688" y="1488"/>
                <a:ext cx="96" cy="383"/>
              </a:xfrm>
              <a:custGeom>
                <a:avLst/>
                <a:gdLst>
                  <a:gd name="T0" fmla="*/ 0 w 21600"/>
                  <a:gd name="T1" fmla="*/ 0 h 43154"/>
                  <a:gd name="T2" fmla="*/ 0 w 21600"/>
                  <a:gd name="T3" fmla="*/ 0 h 43154"/>
                  <a:gd name="T4" fmla="*/ 0 w 21600"/>
                  <a:gd name="T5" fmla="*/ 0 h 43154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43154"/>
                  <a:gd name="T11" fmla="*/ 21600 w 21600"/>
                  <a:gd name="T12" fmla="*/ 43154 h 4315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43154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2980"/>
                      <a:pt x="12769" y="42409"/>
                      <a:pt x="1412" y="43153"/>
                    </a:cubicBezTo>
                  </a:path>
                  <a:path w="21600" h="43154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2980"/>
                      <a:pt x="12769" y="42409"/>
                      <a:pt x="1412" y="43153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2028" name="Arc 13"/>
              <p:cNvSpPr>
                <a:spLocks/>
              </p:cNvSpPr>
              <p:nvPr/>
            </p:nvSpPr>
            <p:spPr bwMode="auto">
              <a:xfrm>
                <a:off x="2688" y="1488"/>
                <a:ext cx="432" cy="384"/>
              </a:xfrm>
              <a:custGeom>
                <a:avLst/>
                <a:gdLst>
                  <a:gd name="T0" fmla="*/ 0 w 21600"/>
                  <a:gd name="T1" fmla="*/ 0 h 43189"/>
                  <a:gd name="T2" fmla="*/ 0 w 21600"/>
                  <a:gd name="T3" fmla="*/ 0 h 43189"/>
                  <a:gd name="T4" fmla="*/ 0 w 21600"/>
                  <a:gd name="T5" fmla="*/ 0 h 43189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43189"/>
                  <a:gd name="T11" fmla="*/ 21600 w 21600"/>
                  <a:gd name="T12" fmla="*/ 43189 h 4318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43189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3256"/>
                      <a:pt x="12350" y="42810"/>
                      <a:pt x="699" y="43188"/>
                    </a:cubicBezTo>
                  </a:path>
                  <a:path w="21600" h="43189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33256"/>
                      <a:pt x="12350" y="42810"/>
                      <a:pt x="699" y="43188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42012" name="Line 14"/>
            <p:cNvSpPr>
              <a:spLocks noChangeShapeType="1"/>
            </p:cNvSpPr>
            <p:nvPr/>
          </p:nvSpPr>
          <p:spPr bwMode="auto">
            <a:xfrm>
              <a:off x="7258050" y="4765675"/>
              <a:ext cx="304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3" name="Line 15"/>
            <p:cNvSpPr>
              <a:spLocks noChangeShapeType="1"/>
            </p:cNvSpPr>
            <p:nvPr/>
          </p:nvSpPr>
          <p:spPr bwMode="auto">
            <a:xfrm>
              <a:off x="7258050" y="5070475"/>
              <a:ext cx="304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4" name="Line 16"/>
            <p:cNvSpPr>
              <a:spLocks noChangeShapeType="1"/>
            </p:cNvSpPr>
            <p:nvPr/>
          </p:nvSpPr>
          <p:spPr bwMode="auto">
            <a:xfrm>
              <a:off x="8096250" y="4918075"/>
              <a:ext cx="304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5" name="Line 17"/>
            <p:cNvSpPr>
              <a:spLocks noChangeShapeType="1"/>
            </p:cNvSpPr>
            <p:nvPr/>
          </p:nvSpPr>
          <p:spPr bwMode="auto">
            <a:xfrm>
              <a:off x="4987925" y="4613275"/>
              <a:ext cx="33813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6" name="Line 18"/>
            <p:cNvSpPr>
              <a:spLocks noChangeShapeType="1"/>
            </p:cNvSpPr>
            <p:nvPr/>
          </p:nvSpPr>
          <p:spPr bwMode="auto">
            <a:xfrm>
              <a:off x="5902325" y="4613275"/>
              <a:ext cx="44132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2017" name="Group 19"/>
            <p:cNvGrpSpPr>
              <a:grpSpLocks/>
            </p:cNvGrpSpPr>
            <p:nvPr/>
          </p:nvGrpSpPr>
          <p:grpSpPr bwMode="auto">
            <a:xfrm>
              <a:off x="5345113" y="4383088"/>
              <a:ext cx="557212" cy="457200"/>
              <a:chOff x="3235" y="2143"/>
              <a:chExt cx="351" cy="288"/>
            </a:xfrm>
          </p:grpSpPr>
          <p:sp>
            <p:nvSpPr>
              <p:cNvPr id="42025" name="AutoShape 20"/>
              <p:cNvSpPr>
                <a:spLocks noChangeArrowheads="1"/>
              </p:cNvSpPr>
              <p:nvPr/>
            </p:nvSpPr>
            <p:spPr bwMode="auto">
              <a:xfrm rot="5400000">
                <a:off x="3219" y="2159"/>
                <a:ext cx="288" cy="255"/>
              </a:xfrm>
              <a:prstGeom prst="triangle">
                <a:avLst>
                  <a:gd name="adj" fmla="val 50000"/>
                </a:avLst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Aft>
                    <a:spcPct val="20000"/>
                  </a:spcAft>
                  <a:buChar char="•"/>
                  <a:defRPr sz="28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Aft>
                    <a:spcPct val="20000"/>
                  </a:spcAft>
                  <a:buChar char="–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Aft>
                    <a:spcPct val="2000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Aft>
                    <a:spcPct val="20000"/>
                  </a:spcAft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Aft>
                    <a:spcPct val="0"/>
                  </a:spcAft>
                  <a:buFontTx/>
                  <a:buNone/>
                </a:pPr>
                <a:endParaRPr lang="zh-CN" altLang="en-US" sz="1800" b="0">
                  <a:latin typeface="Arial" panose="020B0604020202020204" pitchFamily="34" charset="0"/>
                </a:endParaRPr>
              </a:p>
            </p:txBody>
          </p:sp>
          <p:sp>
            <p:nvSpPr>
              <p:cNvPr id="42026" name="Oval 21"/>
              <p:cNvSpPr>
                <a:spLocks noChangeArrowheads="1"/>
              </p:cNvSpPr>
              <p:nvPr/>
            </p:nvSpPr>
            <p:spPr bwMode="auto">
              <a:xfrm>
                <a:off x="3490" y="2239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Aft>
                    <a:spcPct val="20000"/>
                  </a:spcAft>
                  <a:buChar char="•"/>
                  <a:defRPr sz="28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Aft>
                    <a:spcPct val="20000"/>
                  </a:spcAft>
                  <a:buChar char="–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Aft>
                    <a:spcPct val="2000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Aft>
                    <a:spcPct val="20000"/>
                  </a:spcAft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2000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Aft>
                    <a:spcPct val="0"/>
                  </a:spcAft>
                  <a:buFontTx/>
                  <a:buNone/>
                </a:pPr>
                <a:endParaRPr lang="zh-CN" altLang="en-US" sz="1800" b="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42018" name="Line 22"/>
            <p:cNvSpPr>
              <a:spLocks noChangeShapeType="1"/>
            </p:cNvSpPr>
            <p:nvPr/>
          </p:nvSpPr>
          <p:spPr bwMode="auto">
            <a:xfrm>
              <a:off x="4987925" y="4613275"/>
              <a:ext cx="0" cy="133667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9" name="Line 23"/>
            <p:cNvSpPr>
              <a:spLocks noChangeShapeType="1"/>
            </p:cNvSpPr>
            <p:nvPr/>
          </p:nvSpPr>
          <p:spPr bwMode="auto">
            <a:xfrm>
              <a:off x="7258050" y="5070475"/>
              <a:ext cx="0" cy="3048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20" name="Line 24"/>
            <p:cNvSpPr>
              <a:spLocks noChangeShapeType="1"/>
            </p:cNvSpPr>
            <p:nvPr/>
          </p:nvSpPr>
          <p:spPr bwMode="auto">
            <a:xfrm flipH="1">
              <a:off x="7258050" y="4460875"/>
              <a:ext cx="0" cy="3048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21" name="Text Box 25"/>
            <p:cNvSpPr txBox="1">
              <a:spLocks noChangeArrowheads="1"/>
            </p:cNvSpPr>
            <p:nvPr/>
          </p:nvSpPr>
          <p:spPr bwMode="auto">
            <a:xfrm>
              <a:off x="4138613" y="4113213"/>
              <a:ext cx="447675" cy="458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r" eaLnBrk="1" hangingPunct="1">
                <a:lnSpc>
                  <a:spcPct val="85000"/>
                </a:lnSpc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r>
                <a:rPr lang="en-US" altLang="zh-CN" b="0"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42022" name="Text Box 26"/>
            <p:cNvSpPr txBox="1">
              <a:spLocks noChangeArrowheads="1"/>
            </p:cNvSpPr>
            <p:nvPr/>
          </p:nvSpPr>
          <p:spPr bwMode="auto">
            <a:xfrm>
              <a:off x="4103688" y="5027613"/>
              <a:ext cx="466725" cy="458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r" eaLnBrk="1" hangingPunct="1">
                <a:lnSpc>
                  <a:spcPct val="85000"/>
                </a:lnSpc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r>
                <a:rPr lang="en-US" altLang="zh-CN" b="0"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42023" name="Text Box 27"/>
            <p:cNvSpPr txBox="1">
              <a:spLocks noChangeArrowheads="1"/>
            </p:cNvSpPr>
            <p:nvPr/>
          </p:nvSpPr>
          <p:spPr bwMode="auto">
            <a:xfrm>
              <a:off x="4210050" y="5661025"/>
              <a:ext cx="685800" cy="458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85000"/>
                </a:lnSpc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r>
                <a:rPr lang="en-US" altLang="zh-CN" b="0"/>
                <a:t>sel</a:t>
              </a:r>
            </a:p>
          </p:txBody>
        </p:sp>
        <p:sp>
          <p:nvSpPr>
            <p:cNvPr id="42024" name="Text Box 28"/>
            <p:cNvSpPr txBox="1">
              <a:spLocks noChangeArrowheads="1"/>
            </p:cNvSpPr>
            <p:nvPr/>
          </p:nvSpPr>
          <p:spPr bwMode="auto">
            <a:xfrm>
              <a:off x="8223250" y="4473575"/>
              <a:ext cx="457200" cy="458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85000"/>
                </a:lnSpc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r>
                <a:rPr lang="en-US" altLang="zh-CN" b="0">
                  <a:cs typeface="Times New Roman" panose="02020603050405020304" pitchFamily="18" charset="0"/>
                </a:rPr>
                <a:t>f</a:t>
              </a:r>
            </a:p>
          </p:txBody>
        </p:sp>
      </p:grpSp>
      <p:grpSp>
        <p:nvGrpSpPr>
          <p:cNvPr id="41992" name="组合 1"/>
          <p:cNvGrpSpPr>
            <a:grpSpLocks/>
          </p:cNvGrpSpPr>
          <p:nvPr/>
        </p:nvGrpSpPr>
        <p:grpSpPr bwMode="auto">
          <a:xfrm>
            <a:off x="5491163" y="1450975"/>
            <a:ext cx="2714625" cy="1866900"/>
            <a:chOff x="5491180" y="1451038"/>
            <a:chExt cx="2714713" cy="1866177"/>
          </a:xfrm>
        </p:grpSpPr>
        <p:sp>
          <p:nvSpPr>
            <p:cNvPr id="41993" name="Line 53"/>
            <p:cNvSpPr>
              <a:spLocks noChangeShapeType="1"/>
            </p:cNvSpPr>
            <p:nvPr/>
          </p:nvSpPr>
          <p:spPr bwMode="auto">
            <a:xfrm flipV="1">
              <a:off x="6978668" y="2528882"/>
              <a:ext cx="0" cy="65405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994" name="Line 54"/>
            <p:cNvSpPr>
              <a:spLocks noChangeShapeType="1"/>
            </p:cNvSpPr>
            <p:nvPr/>
          </p:nvSpPr>
          <p:spPr bwMode="auto">
            <a:xfrm>
              <a:off x="6005530" y="2339969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995" name="Line 55"/>
            <p:cNvSpPr>
              <a:spLocks noChangeShapeType="1"/>
            </p:cNvSpPr>
            <p:nvPr/>
          </p:nvSpPr>
          <p:spPr bwMode="auto">
            <a:xfrm>
              <a:off x="7267588" y="2085970"/>
              <a:ext cx="55721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996" name="Line 56"/>
            <p:cNvSpPr>
              <a:spLocks noChangeShapeType="1"/>
            </p:cNvSpPr>
            <p:nvPr/>
          </p:nvSpPr>
          <p:spPr bwMode="auto">
            <a:xfrm>
              <a:off x="6005530" y="1804983"/>
              <a:ext cx="5556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997" name="Text Box 57"/>
            <p:cNvSpPr txBox="1">
              <a:spLocks noChangeArrowheads="1"/>
            </p:cNvSpPr>
            <p:nvPr/>
          </p:nvSpPr>
          <p:spPr bwMode="auto">
            <a:xfrm>
              <a:off x="5578493" y="1533520"/>
              <a:ext cx="15869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a</a:t>
              </a:r>
            </a:p>
          </p:txBody>
        </p:sp>
        <p:sp>
          <p:nvSpPr>
            <p:cNvPr id="41998" name="Text Box 58"/>
            <p:cNvSpPr txBox="1">
              <a:spLocks noChangeArrowheads="1"/>
            </p:cNvSpPr>
            <p:nvPr/>
          </p:nvSpPr>
          <p:spPr bwMode="auto">
            <a:xfrm>
              <a:off x="5491180" y="2078032"/>
              <a:ext cx="3642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b</a:t>
              </a:r>
            </a:p>
          </p:txBody>
        </p:sp>
        <p:sp>
          <p:nvSpPr>
            <p:cNvPr id="41999" name="Text Box 59"/>
            <p:cNvSpPr txBox="1">
              <a:spLocks noChangeArrowheads="1"/>
            </p:cNvSpPr>
            <p:nvPr/>
          </p:nvSpPr>
          <p:spPr bwMode="auto">
            <a:xfrm>
              <a:off x="6242068" y="2793995"/>
              <a:ext cx="58221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sel</a:t>
              </a:r>
            </a:p>
          </p:txBody>
        </p:sp>
        <p:sp>
          <p:nvSpPr>
            <p:cNvPr id="42000" name="Text Box 60"/>
            <p:cNvSpPr txBox="1">
              <a:spLocks noChangeArrowheads="1"/>
            </p:cNvSpPr>
            <p:nvPr/>
          </p:nvSpPr>
          <p:spPr bwMode="auto">
            <a:xfrm>
              <a:off x="7901001" y="1793870"/>
              <a:ext cx="30489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b="0"/>
                <a:t>f</a:t>
              </a:r>
            </a:p>
          </p:txBody>
        </p:sp>
        <p:sp>
          <p:nvSpPr>
            <p:cNvPr id="42001" name="Text Box 62"/>
            <p:cNvSpPr txBox="1">
              <a:spLocks noChangeArrowheads="1"/>
            </p:cNvSpPr>
            <p:nvPr/>
          </p:nvSpPr>
          <p:spPr bwMode="auto">
            <a:xfrm>
              <a:off x="6675456" y="1604959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0</a:t>
              </a:r>
            </a:p>
          </p:txBody>
        </p:sp>
        <p:sp>
          <p:nvSpPr>
            <p:cNvPr id="42002" name="Text Box 63"/>
            <p:cNvSpPr txBox="1">
              <a:spLocks noChangeArrowheads="1"/>
            </p:cNvSpPr>
            <p:nvPr/>
          </p:nvSpPr>
          <p:spPr bwMode="auto">
            <a:xfrm>
              <a:off x="6664343" y="2144707"/>
              <a:ext cx="1538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spcAft>
                  <a:spcPct val="20000"/>
                </a:spcAft>
                <a:buChar char="•"/>
                <a:defRPr sz="28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Aft>
                  <a:spcPct val="20000"/>
                </a:spcAft>
                <a:buChar char="–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Aft>
                  <a:spcPct val="2000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Aft>
                  <a:spcPct val="20000"/>
                </a:spcAft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2000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Aft>
                  <a:spcPct val="0"/>
                </a:spcAft>
                <a:buFontTx/>
                <a:buNone/>
              </a:pPr>
              <a:r>
                <a:rPr lang="en-US" altLang="zh-CN" sz="2400" b="0"/>
                <a:t>1</a:t>
              </a:r>
            </a:p>
          </p:txBody>
        </p:sp>
        <p:sp>
          <p:nvSpPr>
            <p:cNvPr id="55" name="梯形 54"/>
            <p:cNvSpPr/>
            <p:nvPr/>
          </p:nvSpPr>
          <p:spPr>
            <a:xfrm rot="5400000">
              <a:off x="6301090" y="1714312"/>
              <a:ext cx="1234597" cy="708048"/>
            </a:xfrm>
            <a:prstGeom prst="trapezoid">
              <a:avLst>
                <a:gd name="adj" fmla="val 42182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87764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30B4277B-8E7E-41C2-B1F6-AE1F6757D154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0243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10244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866854DB-F73E-4040-9A36-F48E978AC6D9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5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HDL</a:t>
            </a:r>
            <a:r>
              <a:rPr lang="zh-CN" altLang="en-US"/>
              <a:t>主要特征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HDL</a:t>
            </a:r>
            <a:r>
              <a:rPr lang="zh-CN" altLang="en-US"/>
              <a:t>语言既包含一些高级程序设计语言的结构形式，同时也兼顾描述硬件线路连接的具体构件</a:t>
            </a:r>
          </a:p>
          <a:p>
            <a:r>
              <a:rPr lang="zh-CN" altLang="en-US"/>
              <a:t>通过使用结构级或行为级描述可以在不同的抽象层次描述设计</a:t>
            </a:r>
          </a:p>
          <a:p>
            <a:pPr lvl="1"/>
            <a:r>
              <a:rPr lang="zh-CN" altLang="en-US"/>
              <a:t>五个抽象层次：系统级、算法级、寄存器传输级、逻辑（门）级、电路（开关）级</a:t>
            </a:r>
            <a:endParaRPr lang="zh-CN" altLang="en-US" sz="2000"/>
          </a:p>
          <a:p>
            <a:r>
              <a:rPr lang="zh-CN" altLang="en-US"/>
              <a:t> </a:t>
            </a:r>
            <a:r>
              <a:rPr lang="en-US" altLang="zh-CN"/>
              <a:t>HDL</a:t>
            </a:r>
            <a:r>
              <a:rPr lang="zh-CN" altLang="en-US"/>
              <a:t>语言是</a:t>
            </a:r>
            <a:r>
              <a:rPr lang="zh-CN" altLang="en-US">
                <a:solidFill>
                  <a:srgbClr val="0000FF"/>
                </a:solidFill>
              </a:rPr>
              <a:t>并发</a:t>
            </a:r>
            <a:r>
              <a:rPr lang="zh-CN" altLang="en-US"/>
              <a:t>的，即具有在同一时刻执行多个任务的能力</a:t>
            </a:r>
          </a:p>
          <a:p>
            <a:r>
              <a:rPr lang="zh-CN" altLang="en-US"/>
              <a:t> </a:t>
            </a:r>
            <a:r>
              <a:rPr lang="en-US" altLang="zh-CN"/>
              <a:t>HDL</a:t>
            </a:r>
            <a:r>
              <a:rPr lang="zh-CN" altLang="en-US"/>
              <a:t>语言有</a:t>
            </a:r>
            <a:r>
              <a:rPr lang="zh-CN" altLang="en-US">
                <a:solidFill>
                  <a:srgbClr val="0000FF"/>
                </a:solidFill>
              </a:rPr>
              <a:t>时序</a:t>
            </a:r>
            <a:r>
              <a:rPr lang="zh-CN" altLang="en-US"/>
              <a:t>的概念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A51F31C5-4A69-40E7-BB6B-6002D0CCD396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2291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12292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D3A7C125-2264-4A21-BC16-B81CDCFC9F05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6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229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altLang="zh-CN"/>
              <a:t>Verilog HDL</a:t>
            </a:r>
            <a:r>
              <a:rPr lang="zh-CN" altLang="en-US"/>
              <a:t>与 </a:t>
            </a:r>
            <a:r>
              <a:rPr lang="en-US" altLang="zh-CN"/>
              <a:t>C</a:t>
            </a:r>
            <a:r>
              <a:rPr lang="zh-CN" altLang="en-US"/>
              <a:t>语言的比较</a:t>
            </a:r>
          </a:p>
        </p:txBody>
      </p:sp>
      <p:sp>
        <p:nvSpPr>
          <p:cNvPr id="12294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304925"/>
            <a:ext cx="4691063" cy="5076825"/>
          </a:xfrm>
        </p:spPr>
        <p:txBody>
          <a:bodyPr/>
          <a:lstStyle/>
          <a:p>
            <a:pPr>
              <a:lnSpc>
                <a:spcPct val="95000"/>
              </a:lnSpc>
              <a:spcBef>
                <a:spcPct val="15000"/>
              </a:spcBef>
            </a:pPr>
            <a:r>
              <a:rPr lang="zh-CN" altLang="en-US"/>
              <a:t>虽然</a:t>
            </a:r>
            <a:r>
              <a:rPr lang="en-US" altLang="zh-CN"/>
              <a:t>Verilog</a:t>
            </a:r>
            <a:r>
              <a:rPr lang="zh-CN" altLang="en-US"/>
              <a:t>的某些语法与</a:t>
            </a:r>
            <a:r>
              <a:rPr lang="en-US" altLang="zh-CN"/>
              <a:t>C</a:t>
            </a:r>
            <a:r>
              <a:rPr lang="zh-CN" altLang="en-US"/>
              <a:t>语言接近，但存在本质上的区别</a:t>
            </a:r>
          </a:p>
          <a:p>
            <a:pPr lvl="1">
              <a:lnSpc>
                <a:spcPct val="95000"/>
              </a:lnSpc>
              <a:spcBef>
                <a:spcPct val="15000"/>
              </a:spcBef>
            </a:pPr>
            <a:r>
              <a:rPr lang="en-US" altLang="zh-CN"/>
              <a:t>Verilog</a:t>
            </a:r>
            <a:r>
              <a:rPr lang="zh-CN" altLang="en-US"/>
              <a:t>是一种硬件语言，最终是为了产生实际的硬件电路或对硬件电路进行仿真</a:t>
            </a:r>
          </a:p>
          <a:p>
            <a:pPr lvl="1">
              <a:lnSpc>
                <a:spcPct val="95000"/>
              </a:lnSpc>
              <a:spcBef>
                <a:spcPct val="15000"/>
              </a:spcBef>
            </a:pPr>
            <a:r>
              <a:rPr lang="en-US" altLang="zh-CN"/>
              <a:t>C</a:t>
            </a:r>
            <a:r>
              <a:rPr lang="zh-CN" altLang="en-US"/>
              <a:t>语言是一种软件语言，是控制硬件来实现某些功能</a:t>
            </a:r>
          </a:p>
          <a:p>
            <a:pPr>
              <a:lnSpc>
                <a:spcPct val="95000"/>
              </a:lnSpc>
              <a:spcBef>
                <a:spcPct val="15000"/>
              </a:spcBef>
            </a:pPr>
            <a:r>
              <a:rPr lang="zh-CN" altLang="en-US"/>
              <a:t>利用</a:t>
            </a:r>
            <a:r>
              <a:rPr lang="en-US" altLang="zh-CN"/>
              <a:t>Verilog</a:t>
            </a:r>
            <a:r>
              <a:rPr lang="zh-CN" altLang="en-US"/>
              <a:t>编程时，要时刻记着：</a:t>
            </a:r>
            <a:r>
              <a:rPr lang="en-US" altLang="zh-CN"/>
              <a:t>Verilog</a:t>
            </a:r>
            <a:r>
              <a:rPr lang="zh-CN" altLang="en-US"/>
              <a:t>是硬件描述语言，要将其</a:t>
            </a:r>
            <a:r>
              <a:rPr lang="zh-CN" altLang="en-US">
                <a:solidFill>
                  <a:srgbClr val="0000FF"/>
                </a:solidFill>
              </a:rPr>
              <a:t>与硬件电路对应</a:t>
            </a:r>
            <a:r>
              <a:rPr lang="zh-CN" altLang="en-US"/>
              <a:t>起来</a:t>
            </a:r>
          </a:p>
        </p:txBody>
      </p:sp>
      <p:graphicFrame>
        <p:nvGraphicFramePr>
          <p:cNvPr id="1332256" name="Group 32"/>
          <p:cNvGraphicFramePr>
            <a:graphicFrameLocks noGrp="1"/>
          </p:cNvGraphicFramePr>
          <p:nvPr>
            <p:ph sz="half" idx="2"/>
          </p:nvPr>
        </p:nvGraphicFramePr>
        <p:xfrm>
          <a:off x="5292725" y="1592263"/>
          <a:ext cx="3322638" cy="4541838"/>
        </p:xfrm>
        <a:graphic>
          <a:graphicData uri="http://schemas.openxmlformats.org/drawingml/2006/table">
            <a:tbl>
              <a:tblPr/>
              <a:tblGrid>
                <a:gridCol w="168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35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91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 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Verilog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01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procedures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modules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86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variables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wires/regs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86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parameters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ports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52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control (if,case,?: )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20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control (if,case,?: )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B99E781E-8C62-4D81-BF7E-1BCFB27008D0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4339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14340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AF2BD749-6B53-4176-A232-29A7C12D585A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7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43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Verilog HDL</a:t>
            </a:r>
            <a:r>
              <a:rPr lang="zh-CN" altLang="en-US"/>
              <a:t>基本语法</a:t>
            </a:r>
          </a:p>
        </p:txBody>
      </p:sp>
      <p:sp>
        <p:nvSpPr>
          <p:cNvPr id="1434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空白符（间隔符）</a:t>
            </a:r>
          </a:p>
          <a:p>
            <a:pPr lvl="1"/>
            <a:r>
              <a:rPr lang="zh-CN" altLang="en-US"/>
              <a:t>主要起分隔文本的作用，可以使文本错落有致，便于阅读与修改</a:t>
            </a:r>
          </a:p>
          <a:p>
            <a:pPr lvl="1"/>
            <a:r>
              <a:rPr lang="zh-CN" altLang="en-US"/>
              <a:t>包括空格、制表符、换行符及换页符</a:t>
            </a:r>
          </a:p>
          <a:p>
            <a:r>
              <a:rPr lang="zh-CN" altLang="en-US"/>
              <a:t>注释符</a:t>
            </a:r>
          </a:p>
          <a:p>
            <a:pPr lvl="1"/>
            <a:r>
              <a:rPr lang="zh-CN" altLang="en-US"/>
              <a:t>改善程序的可读性，在编译时不起作用</a:t>
            </a:r>
          </a:p>
          <a:p>
            <a:pPr lvl="1"/>
            <a:r>
              <a:rPr lang="zh-CN" altLang="en-US"/>
              <a:t>多行注释符：</a:t>
            </a:r>
            <a:r>
              <a:rPr lang="en-US" altLang="en-US"/>
              <a:t>以</a:t>
            </a:r>
            <a:r>
              <a:rPr lang="en-US" altLang="ja-JP"/>
              <a:t>/*</a:t>
            </a:r>
            <a:r>
              <a:rPr lang="en-US" altLang="en-US"/>
              <a:t>开始到</a:t>
            </a:r>
            <a:r>
              <a:rPr lang="en-US" altLang="ja-JP"/>
              <a:t>*/</a:t>
            </a:r>
            <a:r>
              <a:rPr lang="en-US" altLang="en-US"/>
              <a:t>结束</a:t>
            </a:r>
            <a:endParaRPr lang="zh-CN" altLang="en-US"/>
          </a:p>
          <a:p>
            <a:pPr lvl="1"/>
            <a:r>
              <a:rPr lang="zh-CN" altLang="en-US"/>
              <a:t>单行注释符：以</a:t>
            </a:r>
            <a:r>
              <a:rPr lang="en-US" altLang="zh-CN"/>
              <a:t>//</a:t>
            </a:r>
            <a:r>
              <a:rPr lang="zh-CN" altLang="en-US"/>
              <a:t>开始到行尾结束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7F4229F6-9718-414C-8DEE-BF99B2D29C69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16388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AD23512E-93D0-4CF6-BF1D-CE2776D9D4C7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8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Verilog HDL</a:t>
            </a:r>
            <a:r>
              <a:rPr lang="zh-CN" altLang="en-US"/>
              <a:t>基本语法 </a:t>
            </a:r>
            <a:r>
              <a:rPr lang="en-US" altLang="zh-CN"/>
              <a:t>(</a:t>
            </a:r>
            <a:r>
              <a:rPr lang="zh-CN" altLang="en-US"/>
              <a:t>续</a:t>
            </a:r>
            <a:r>
              <a:rPr lang="en-US" altLang="zh-CN"/>
              <a:t>1)</a:t>
            </a:r>
          </a:p>
        </p:txBody>
      </p:sp>
      <p:sp>
        <p:nvSpPr>
          <p:cNvPr id="163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49388"/>
            <a:ext cx="8105775" cy="4932362"/>
          </a:xfrm>
        </p:spPr>
        <p:txBody>
          <a:bodyPr/>
          <a:lstStyle/>
          <a:p>
            <a:r>
              <a:rPr lang="zh-CN" altLang="en-US"/>
              <a:t>关键字</a:t>
            </a:r>
            <a:endParaRPr lang="en-US" altLang="zh-CN"/>
          </a:p>
          <a:p>
            <a:pPr lvl="1"/>
            <a:r>
              <a:rPr lang="en-US" altLang="zh-CN"/>
              <a:t>Verilog</a:t>
            </a:r>
            <a:r>
              <a:rPr lang="zh-CN" altLang="en-US"/>
              <a:t>语言</a:t>
            </a:r>
            <a:r>
              <a:rPr kumimoji="1" lang="zh-CN" altLang="en-US"/>
              <a:t>内部已经使用的词，</a:t>
            </a:r>
            <a:r>
              <a:rPr lang="zh-CN" altLang="en-US"/>
              <a:t>例如，</a:t>
            </a:r>
            <a:r>
              <a:rPr lang="en-US" altLang="zh-CN"/>
              <a:t>module</a:t>
            </a:r>
            <a:r>
              <a:rPr lang="zh-CN" altLang="en-US"/>
              <a:t>、</a:t>
            </a:r>
            <a:r>
              <a:rPr lang="en-US" altLang="zh-CN"/>
              <a:t>endmodule</a:t>
            </a:r>
            <a:r>
              <a:rPr lang="zh-CN" altLang="en-US"/>
              <a:t>、</a:t>
            </a:r>
            <a:r>
              <a:rPr lang="en-US" altLang="zh-CN"/>
              <a:t>input</a:t>
            </a:r>
            <a:r>
              <a:rPr lang="zh-CN" altLang="en-US"/>
              <a:t>、</a:t>
            </a:r>
            <a:r>
              <a:rPr lang="en-US" altLang="zh-CN"/>
              <a:t>output</a:t>
            </a:r>
            <a:r>
              <a:rPr lang="zh-CN" altLang="en-US"/>
              <a:t>、</a:t>
            </a:r>
            <a:r>
              <a:rPr lang="en-US" altLang="zh-CN"/>
              <a:t>wire</a:t>
            </a:r>
            <a:r>
              <a:rPr lang="zh-CN" altLang="en-US"/>
              <a:t>、</a:t>
            </a:r>
            <a:r>
              <a:rPr lang="en-US" altLang="zh-CN"/>
              <a:t>reg</a:t>
            </a:r>
            <a:r>
              <a:rPr lang="zh-CN" altLang="en-US"/>
              <a:t>、</a:t>
            </a:r>
            <a:r>
              <a:rPr lang="en-US" altLang="zh-CN"/>
              <a:t>and</a:t>
            </a:r>
            <a:r>
              <a:rPr lang="zh-CN" altLang="en-US"/>
              <a:t>等</a:t>
            </a:r>
          </a:p>
          <a:p>
            <a:pPr lvl="1"/>
            <a:r>
              <a:rPr kumimoji="1" lang="zh-CN" altLang="en-US" b="1">
                <a:solidFill>
                  <a:srgbClr val="0000FF"/>
                </a:solidFill>
              </a:rPr>
              <a:t>其中的字母都是小写</a:t>
            </a:r>
            <a:r>
              <a:rPr kumimoji="1" lang="zh-CN" altLang="en-US"/>
              <a:t>，例如</a:t>
            </a:r>
            <a:r>
              <a:rPr kumimoji="1" lang="en-US" altLang="zh-CN"/>
              <a:t>Input</a:t>
            </a:r>
            <a:r>
              <a:rPr kumimoji="1" lang="zh-CN" altLang="en-US"/>
              <a:t>不是关键字</a:t>
            </a:r>
          </a:p>
          <a:p>
            <a:r>
              <a:rPr lang="zh-CN" altLang="en-US"/>
              <a:t>标识符</a:t>
            </a:r>
            <a:endParaRPr lang="en-US" altLang="zh-CN"/>
          </a:p>
          <a:p>
            <a:pPr lvl="1"/>
            <a:r>
              <a:rPr lang="zh-CN" altLang="en-US"/>
              <a:t>用于对象（如模块名、电路的输入与输出端口、变量等）命名</a:t>
            </a:r>
          </a:p>
          <a:p>
            <a:pPr lvl="1"/>
            <a:r>
              <a:rPr lang="zh-CN" altLang="en-US"/>
              <a:t>以字母或下划线“</a:t>
            </a:r>
            <a:r>
              <a:rPr lang="en-US" altLang="zh-CN"/>
              <a:t>_”</a:t>
            </a:r>
            <a:r>
              <a:rPr lang="zh-CN" altLang="en-US"/>
              <a:t>开始，</a:t>
            </a:r>
            <a:r>
              <a:rPr kumimoji="1" lang="zh-CN" altLang="en-US"/>
              <a:t>字母、下划线、数字等的组合</a:t>
            </a:r>
          </a:p>
          <a:p>
            <a:pPr lvl="1"/>
            <a:r>
              <a:rPr kumimoji="1" lang="zh-CN" altLang="en-US" b="1">
                <a:solidFill>
                  <a:srgbClr val="0000FF"/>
                </a:solidFill>
              </a:rPr>
              <a:t>字母大小敏感</a:t>
            </a:r>
            <a:r>
              <a:rPr kumimoji="1" lang="zh-CN" altLang="en-US"/>
              <a:t>，如</a:t>
            </a:r>
            <a:r>
              <a:rPr kumimoji="1" lang="en-US" altLang="zh-CN"/>
              <a:t>in</a:t>
            </a:r>
            <a:r>
              <a:rPr kumimoji="1" lang="zh-CN" altLang="en-US"/>
              <a:t>，</a:t>
            </a:r>
            <a:r>
              <a:rPr kumimoji="1" lang="en-US" altLang="zh-CN"/>
              <a:t>IN</a:t>
            </a:r>
            <a:r>
              <a:rPr kumimoji="1" lang="zh-CN" altLang="en-US"/>
              <a:t>是不同的标识符</a:t>
            </a:r>
          </a:p>
          <a:p>
            <a:pPr lvl="1"/>
            <a:r>
              <a:rPr kumimoji="1" lang="zh-CN" altLang="en-US"/>
              <a:t>不能与关键词相同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5DD0F7D8-1448-41F4-9979-6758007B49B2}" type="datetime1">
              <a:rPr lang="zh-CN" altLang="en-US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2021/9/30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8435" name="Rectangle 5"/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r>
              <a:rPr lang="zh-CN" altLang="en-US" sz="1800" b="0">
                <a:solidFill>
                  <a:srgbClr val="B2B2B2"/>
                </a:solidFill>
                <a:latin typeface="宋体" panose="02010600030101010101" pitchFamily="2" charset="-122"/>
              </a:rPr>
              <a:t>模拟与数字电路 </a:t>
            </a:r>
            <a:r>
              <a:rPr lang="en-US" altLang="zh-CN" sz="1800" b="0">
                <a:solidFill>
                  <a:srgbClr val="B2B2B2"/>
                </a:solidFill>
                <a:latin typeface="宋体" panose="02010600030101010101" pitchFamily="2" charset="-122"/>
              </a:rPr>
              <a:t>— Verilog HDL(1)</a:t>
            </a:r>
          </a:p>
        </p:txBody>
      </p:sp>
      <p:sp>
        <p:nvSpPr>
          <p:cNvPr id="18436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Aft>
                <a:spcPct val="20000"/>
              </a:spcAft>
              <a:buChar char="•"/>
              <a:defRPr sz="28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Aft>
                <a:spcPct val="20000"/>
              </a:spcAft>
              <a:buChar char="–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Aft>
                <a:spcPct val="2000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Aft>
                <a:spcPct val="2000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Aft>
                <a:spcPct val="0"/>
              </a:spcAft>
              <a:buFontTx/>
              <a:buNone/>
            </a:pPr>
            <a:fld id="{C5E7149C-0BE9-437C-B023-53904F24410B}" type="slidenum">
              <a:rPr lang="en-US" altLang="zh-CN" sz="1800" b="0" smtClean="0">
                <a:solidFill>
                  <a:srgbClr val="B2B2B2"/>
                </a:solidFill>
                <a:latin typeface="Arial" panose="020B0604020202020204" pitchFamily="34" charset="0"/>
              </a:rPr>
              <a:pPr>
                <a:spcAft>
                  <a:spcPct val="0"/>
                </a:spcAft>
                <a:buFontTx/>
                <a:buNone/>
              </a:pPr>
              <a:t>9</a:t>
            </a:fld>
            <a:endParaRPr lang="en-US" altLang="zh-CN" sz="1800" b="0">
              <a:solidFill>
                <a:srgbClr val="B2B2B2"/>
              </a:solidFill>
              <a:latin typeface="Arial" panose="020B0604020202020204" pitchFamily="34" charset="0"/>
            </a:endParaRPr>
          </a:p>
        </p:txBody>
      </p:sp>
      <p:sp>
        <p:nvSpPr>
          <p:cNvPr id="184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Verilog HDL</a:t>
            </a:r>
            <a:r>
              <a:rPr lang="zh-CN" altLang="en-US"/>
              <a:t>基本语法 </a:t>
            </a:r>
            <a:r>
              <a:rPr lang="en-US" altLang="zh-CN"/>
              <a:t>(</a:t>
            </a:r>
            <a:r>
              <a:rPr lang="zh-CN" altLang="en-US"/>
              <a:t>续</a:t>
            </a:r>
            <a:r>
              <a:rPr lang="en-US" altLang="zh-CN"/>
              <a:t>2)</a:t>
            </a:r>
            <a:endParaRPr lang="zh-CN" altLang="en-US"/>
          </a:p>
        </p:txBody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逻辑值集合</a:t>
            </a:r>
          </a:p>
          <a:p>
            <a:pPr lvl="1"/>
            <a:r>
              <a:rPr lang="en-US" altLang="zh-CN"/>
              <a:t>0</a:t>
            </a:r>
            <a:r>
              <a:rPr lang="zh-CN" altLang="en-US"/>
              <a:t>：低电平、逻辑</a:t>
            </a:r>
            <a:r>
              <a:rPr lang="en-US" altLang="zh-CN"/>
              <a:t>0</a:t>
            </a:r>
            <a:r>
              <a:rPr lang="zh-CN" altLang="en-US"/>
              <a:t>或“假”</a:t>
            </a:r>
          </a:p>
          <a:p>
            <a:pPr lvl="1"/>
            <a:r>
              <a:rPr lang="en-US" altLang="zh-CN"/>
              <a:t>1</a:t>
            </a:r>
            <a:r>
              <a:rPr lang="zh-CN" altLang="en-US"/>
              <a:t>：高电平、逻辑</a:t>
            </a:r>
            <a:r>
              <a:rPr lang="en-US" altLang="zh-CN"/>
              <a:t>1</a:t>
            </a:r>
            <a:r>
              <a:rPr lang="zh-CN" altLang="en-US"/>
              <a:t>或“真”</a:t>
            </a:r>
          </a:p>
          <a:p>
            <a:pPr lvl="1"/>
            <a:r>
              <a:rPr lang="en-US" altLang="zh-CN"/>
              <a:t>x/X</a:t>
            </a:r>
            <a:r>
              <a:rPr lang="zh-CN" altLang="en-US"/>
              <a:t>：不确定的值（未知状态）</a:t>
            </a:r>
          </a:p>
          <a:p>
            <a:pPr lvl="1"/>
            <a:r>
              <a:rPr lang="en-US" altLang="zh-CN">
                <a:solidFill>
                  <a:srgbClr val="0000FF"/>
                </a:solidFill>
              </a:rPr>
              <a:t>z/Z</a:t>
            </a:r>
            <a:r>
              <a:rPr lang="zh-CN" altLang="en-US">
                <a:solidFill>
                  <a:srgbClr val="0000FF"/>
                </a:solidFill>
              </a:rPr>
              <a:t>：高阻态</a:t>
            </a:r>
          </a:p>
          <a:p>
            <a:r>
              <a:rPr lang="zh-CN" altLang="en-US"/>
              <a:t>常量与符号常量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164</TotalTime>
  <Pages>0</Pages>
  <Words>3646</Words>
  <Characters>0</Characters>
  <Application>Microsoft Macintosh PowerPoint</Application>
  <DocSecurity>0</DocSecurity>
  <PresentationFormat>全屏显示(4:3)</PresentationFormat>
  <Lines>0</Lines>
  <Paragraphs>608</Paragraphs>
  <Slides>34</Slides>
  <Notes>26</Notes>
  <HiddenSlides>0</HiddenSlides>
  <MMClips>1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34</vt:i4>
      </vt:variant>
    </vt:vector>
  </HeadingPairs>
  <TitlesOfParts>
    <vt:vector size="46" baseType="lpstr">
      <vt:lpstr>黑体</vt:lpstr>
      <vt:lpstr>华文琥珀</vt:lpstr>
      <vt:lpstr>楷体_GB2312</vt:lpstr>
      <vt:lpstr>宋体</vt:lpstr>
      <vt:lpstr>MSTT3195ed4ebao296107S00</vt:lpstr>
      <vt:lpstr>Arial</vt:lpstr>
      <vt:lpstr>Courier-Bold</vt:lpstr>
      <vt:lpstr>Times New Roman</vt:lpstr>
      <vt:lpstr>Wingdings</vt:lpstr>
      <vt:lpstr>默认设计模板</vt:lpstr>
      <vt:lpstr>VISIO</vt:lpstr>
      <vt:lpstr>Visio</vt:lpstr>
      <vt:lpstr>模拟与数字电路 Analog and Digital Circuits</vt:lpstr>
      <vt:lpstr>内容提纲</vt:lpstr>
      <vt:lpstr>硬件描述语言概述</vt:lpstr>
      <vt:lpstr>示例─ Mux with Assign</vt:lpstr>
      <vt:lpstr>HDL主要特征</vt:lpstr>
      <vt:lpstr>Verilog HDL与 C语言的比较</vt:lpstr>
      <vt:lpstr>Verilog HDL基本语法</vt:lpstr>
      <vt:lpstr>Verilog HDL基本语法 (续1)</vt:lpstr>
      <vt:lpstr>Verilog HDL基本语法 (续2)</vt:lpstr>
      <vt:lpstr>常量</vt:lpstr>
      <vt:lpstr>符号常量</vt:lpstr>
      <vt:lpstr>变量数据类型</vt:lpstr>
      <vt:lpstr>Verilog HDL程序基本结构</vt:lpstr>
      <vt:lpstr>VerilogHDL描述组合逻辑电路</vt:lpstr>
      <vt:lpstr>基本门级元件</vt:lpstr>
      <vt:lpstr>多输入门和多输出门</vt:lpstr>
      <vt:lpstr>三态门</vt:lpstr>
      <vt:lpstr>示例─ Mux with Primitives</vt:lpstr>
      <vt:lpstr>赋值语句</vt:lpstr>
      <vt:lpstr>Verilog HDL运算符</vt:lpstr>
      <vt:lpstr>示例─ Mux with Assign</vt:lpstr>
      <vt:lpstr>if条件语句</vt:lpstr>
      <vt:lpstr>Case条件语句</vt:lpstr>
      <vt:lpstr>条件语句使用要点</vt:lpstr>
      <vt:lpstr>示例─ Mux with Always (If)</vt:lpstr>
      <vt:lpstr>示例─ Mux with Always(Case)</vt:lpstr>
      <vt:lpstr>作业</vt:lpstr>
      <vt:lpstr>The End</vt:lpstr>
      <vt:lpstr>彩蛋时间：你不知道的Nexys4 (续）</vt:lpstr>
      <vt:lpstr>PowerPoint 演示文稿</vt:lpstr>
      <vt:lpstr>BGA：Ball Grid Array</vt:lpstr>
      <vt:lpstr>PowerPoint 演示文稿</vt:lpstr>
      <vt:lpstr>神技回流焊</vt:lpstr>
      <vt:lpstr>PowerPoint 演示文稿</vt:lpstr>
    </vt:vector>
  </TitlesOfParts>
  <Company>ustc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第1章_计算机基础知识_概述</dc:title>
  <dc:creator>张俊霞</dc:creator>
  <cp:lastModifiedBy>Microsoft Office User</cp:lastModifiedBy>
  <cp:revision>365</cp:revision>
  <cp:lastPrinted>1900-01-04T05:08:28Z</cp:lastPrinted>
  <dcterms:created xsi:type="dcterms:W3CDTF">2004-01-05T23:56:53Z</dcterms:created>
  <dcterms:modified xsi:type="dcterms:W3CDTF">2021-09-30T01:59:09Z</dcterms:modified>
  <cp:category>16位微机原理与接口</cp:category>
</cp:coreProperties>
</file>